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2" r:id="rId6"/>
    <p:sldId id="273" r:id="rId7"/>
    <p:sldId id="274" r:id="rId8"/>
    <p:sldId id="259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4" r:id="rId17"/>
    <p:sldId id="282" r:id="rId18"/>
    <p:sldId id="283" r:id="rId19"/>
    <p:sldId id="266" r:id="rId20"/>
    <p:sldId id="265" r:id="rId21"/>
  </p:sldIdLst>
  <p:sldSz cx="18288000" cy="10287000"/>
  <p:notesSz cx="6858000" cy="9144000"/>
  <p:embeddedFontLst>
    <p:embeddedFont>
      <p:font typeface="Public Sans" panose="020B0604020202020204" charset="0"/>
      <p:regular r:id="rId22"/>
    </p:embeddedFont>
    <p:embeddedFont>
      <p:font typeface="Retropix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5T20:22:53.53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60 43 24575,'-2'0'0,"1"0"0,0 0 0,0 1 0,0-1 0,0 0 0,0 1 0,0-1 0,0 0 0,0 1 0,0-1 0,0 1 0,0 0 0,0-1 0,0 1 0,0 0 0,0 0 0,0-1 0,1 1 0,-1 0 0,0 0 0,0 0 0,1 0 0,-1 0 0,1 0 0,-1 0 0,1 0 0,-1 2 0,-7 39 0,6-32 0,-11 135 0,6 157 0,6-172 0,-3 2521 0,7-1380 0,-3-295 0,1-946 0,1 0 0,2-1 0,1 0 0,1 0 0,2 0 0,13 34 0,1-9 0,3-2 0,38 62 0,-52-96 0,0-1 0,1-1 0,1 0 0,0 0 0,1-1 0,1-1 0,0-1 0,1 0 0,0-1 0,1 0 0,1-1 0,-1-2 0,2 1 0,-1-2 0,1-1 0,1 0 0,19 4 0,916 138 0,-898-141 0,158 11 0,331-14 0,-301-8 0,4064 2 0,-4185 2 0,1 5 0,-1 5 0,169 38 0,-257-39 0,-1-2 0,1-2 0,0-2 0,1-1 0,-1-1 0,70-7 0,145-40 0,107-35 0,104-23-164,224-27-504,6 29-1,927-15 1,-562 134-1,-875 6 1623,226 61 0,-38-5-24,1478 202-1650,-1511-248 720,363-12 0,-383-24 208,261-6 304,-35-44-512,-45 2 0,693 36 0,-731 16 0,-444-2 0,-1-1 0,1 0 0,-1-1 0,0-1 0,0-1 0,0 0 0,0-1 0,0 0 0,22-12 0,-17 4 0,0 0 0,0-1 0,-2-1 0,0-1 0,25-27 0,-21 19 0,0-1 0,27-41 0,-42 54 0,0 0 0,-1-1 0,-1 1 0,0-1 0,-1 0 0,0 0 0,-1-1 0,3-23 0,-3-317 0,-8 198 0,1 48 0,-5 0 0,-27-120 0,-66-210 0,38 180 0,-11-145 0,-8-29 0,51 304 0,7-2 0,-12-171 0,12 62 0,1 35 0,-8-22 0,18 149 0,-5-115 0,17 28 0,-18-271 0,-59-141 0,-10 139 0,72 362 0,8 25 0,-9-30 0,16 75 0,0-1 0,0 0 0,-1 1 0,0-1 0,0 1 0,-1 0 0,0 0 0,0 0 0,0 0 0,0 1 0,-5-5 0,-3 2 0,1 0 0,-1 0 0,0 1 0,0 0 0,-1 1 0,0 1 0,0 0 0,0 1 0,0 0 0,-18-1 0,-329-26 0,291 27 0,-363-13 0,-172 5-164,-152 16-655,-119 31-164,-479 73-456,2 35 80,-316 30-633,-9-66-865,1056-107 3833,535-5-530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8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36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35.png"/><Relationship Id="rId16" Type="http://schemas.openxmlformats.org/officeDocument/2006/relationships/image" Target="../media/image27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32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31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svg"/><Relationship Id="rId18" Type="http://schemas.openxmlformats.org/officeDocument/2006/relationships/image" Target="../media/image85.png"/><Relationship Id="rId26" Type="http://schemas.openxmlformats.org/officeDocument/2006/relationships/image" Target="../media/image52.png"/><Relationship Id="rId39" Type="http://schemas.openxmlformats.org/officeDocument/2006/relationships/image" Target="../media/image65.svg"/><Relationship Id="rId21" Type="http://schemas.openxmlformats.org/officeDocument/2006/relationships/image" Target="../media/image47.svg"/><Relationship Id="rId34" Type="http://schemas.openxmlformats.org/officeDocument/2006/relationships/image" Target="../media/image60.png"/><Relationship Id="rId42" Type="http://schemas.openxmlformats.org/officeDocument/2006/relationships/image" Target="../media/image87.png"/><Relationship Id="rId7" Type="http://schemas.openxmlformats.org/officeDocument/2006/relationships/image" Target="../media/image78.svg"/><Relationship Id="rId2" Type="http://schemas.openxmlformats.org/officeDocument/2006/relationships/image" Target="../media/image44.png"/><Relationship Id="rId16" Type="http://schemas.openxmlformats.org/officeDocument/2006/relationships/image" Target="../media/image13.png"/><Relationship Id="rId20" Type="http://schemas.openxmlformats.org/officeDocument/2006/relationships/image" Target="../media/image46.png"/><Relationship Id="rId29" Type="http://schemas.openxmlformats.org/officeDocument/2006/relationships/image" Target="../media/image55.svg"/><Relationship Id="rId41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40" Type="http://schemas.openxmlformats.org/officeDocument/2006/relationships/image" Target="../media/image15.png"/><Relationship Id="rId5" Type="http://schemas.openxmlformats.org/officeDocument/2006/relationships/image" Target="../media/image76.svg"/><Relationship Id="rId15" Type="http://schemas.openxmlformats.org/officeDocument/2006/relationships/image" Target="../media/image12.sv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81.png"/><Relationship Id="rId19" Type="http://schemas.openxmlformats.org/officeDocument/2006/relationships/image" Target="../media/image86.svg"/><Relationship Id="rId31" Type="http://schemas.openxmlformats.org/officeDocument/2006/relationships/image" Target="../media/image57.sv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11.png"/><Relationship Id="rId22" Type="http://schemas.openxmlformats.org/officeDocument/2006/relationships/image" Target="../media/image48.png"/><Relationship Id="rId27" Type="http://schemas.openxmlformats.org/officeDocument/2006/relationships/image" Target="../media/image53.svg"/><Relationship Id="rId30" Type="http://schemas.openxmlformats.org/officeDocument/2006/relationships/image" Target="../media/image56.png"/><Relationship Id="rId35" Type="http://schemas.openxmlformats.org/officeDocument/2006/relationships/image" Target="../media/image61.svg"/><Relationship Id="rId43" Type="http://schemas.openxmlformats.org/officeDocument/2006/relationships/image" Target="../media/image88.svg"/><Relationship Id="rId8" Type="http://schemas.openxmlformats.org/officeDocument/2006/relationships/image" Target="../media/image79.png"/><Relationship Id="rId3" Type="http://schemas.openxmlformats.org/officeDocument/2006/relationships/image" Target="../media/image45.svg"/><Relationship Id="rId12" Type="http://schemas.openxmlformats.org/officeDocument/2006/relationships/image" Target="../media/image83.png"/><Relationship Id="rId17" Type="http://schemas.openxmlformats.org/officeDocument/2006/relationships/image" Target="../media/image14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2.sv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4.svg"/><Relationship Id="rId5" Type="http://schemas.openxmlformats.org/officeDocument/2006/relationships/image" Target="../media/image36.sv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90.PNG"/><Relationship Id="rId2" Type="http://schemas.openxmlformats.org/officeDocument/2006/relationships/image" Target="../media/image89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92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9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93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9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customXml" Target="../ink/ink1.xml"/><Relationship Id="rId2" Type="http://schemas.openxmlformats.org/officeDocument/2006/relationships/image" Target="../media/image94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5.svg"/><Relationship Id="rId7" Type="http://schemas.openxmlformats.org/officeDocument/2006/relationships/hyperlink" Target="https://console.firebase.google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inferencesolutions.com/api/" TargetMode="External"/><Relationship Id="rId5" Type="http://schemas.openxmlformats.org/officeDocument/2006/relationships/hyperlink" Target="https://docs.opencv.org/4.x/index.html" TargetMode="External"/><Relationship Id="rId4" Type="http://schemas.openxmlformats.org/officeDocument/2006/relationships/hyperlink" Target="https://github.com/ultralytics/ultralytics" TargetMode="External"/><Relationship Id="rId9" Type="http://schemas.openxmlformats.org/officeDocument/2006/relationships/image" Target="../media/image8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2.svg"/><Relationship Id="rId3" Type="http://schemas.openxmlformats.org/officeDocument/2006/relationships/image" Target="../media/image34.svg"/><Relationship Id="rId7" Type="http://schemas.openxmlformats.org/officeDocument/2006/relationships/image" Target="../media/image32.svg"/><Relationship Id="rId12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4.svg"/><Relationship Id="rId5" Type="http://schemas.openxmlformats.org/officeDocument/2006/relationships/image" Target="../media/image36.sv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svg"/><Relationship Id="rId18" Type="http://schemas.openxmlformats.org/officeDocument/2006/relationships/image" Target="../media/image85.png"/><Relationship Id="rId26" Type="http://schemas.openxmlformats.org/officeDocument/2006/relationships/image" Target="../media/image52.png"/><Relationship Id="rId39" Type="http://schemas.openxmlformats.org/officeDocument/2006/relationships/image" Target="../media/image65.svg"/><Relationship Id="rId21" Type="http://schemas.openxmlformats.org/officeDocument/2006/relationships/image" Target="../media/image47.svg"/><Relationship Id="rId34" Type="http://schemas.openxmlformats.org/officeDocument/2006/relationships/image" Target="../media/image60.png"/><Relationship Id="rId42" Type="http://schemas.openxmlformats.org/officeDocument/2006/relationships/image" Target="../media/image87.png"/><Relationship Id="rId7" Type="http://schemas.openxmlformats.org/officeDocument/2006/relationships/image" Target="../media/image78.svg"/><Relationship Id="rId2" Type="http://schemas.openxmlformats.org/officeDocument/2006/relationships/image" Target="../media/image44.png"/><Relationship Id="rId16" Type="http://schemas.openxmlformats.org/officeDocument/2006/relationships/image" Target="../media/image13.png"/><Relationship Id="rId20" Type="http://schemas.openxmlformats.org/officeDocument/2006/relationships/image" Target="../media/image46.png"/><Relationship Id="rId29" Type="http://schemas.openxmlformats.org/officeDocument/2006/relationships/image" Target="../media/image55.svg"/><Relationship Id="rId41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40" Type="http://schemas.openxmlformats.org/officeDocument/2006/relationships/image" Target="../media/image15.png"/><Relationship Id="rId5" Type="http://schemas.openxmlformats.org/officeDocument/2006/relationships/image" Target="../media/image76.svg"/><Relationship Id="rId15" Type="http://schemas.openxmlformats.org/officeDocument/2006/relationships/image" Target="../media/image12.svg"/><Relationship Id="rId23" Type="http://schemas.openxmlformats.org/officeDocument/2006/relationships/image" Target="../media/image49.sv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10" Type="http://schemas.openxmlformats.org/officeDocument/2006/relationships/image" Target="../media/image81.png"/><Relationship Id="rId19" Type="http://schemas.openxmlformats.org/officeDocument/2006/relationships/image" Target="../media/image86.svg"/><Relationship Id="rId31" Type="http://schemas.openxmlformats.org/officeDocument/2006/relationships/image" Target="../media/image57.sv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11.png"/><Relationship Id="rId22" Type="http://schemas.openxmlformats.org/officeDocument/2006/relationships/image" Target="../media/image48.png"/><Relationship Id="rId27" Type="http://schemas.openxmlformats.org/officeDocument/2006/relationships/image" Target="../media/image53.svg"/><Relationship Id="rId30" Type="http://schemas.openxmlformats.org/officeDocument/2006/relationships/image" Target="../media/image56.png"/><Relationship Id="rId35" Type="http://schemas.openxmlformats.org/officeDocument/2006/relationships/image" Target="../media/image61.svg"/><Relationship Id="rId43" Type="http://schemas.openxmlformats.org/officeDocument/2006/relationships/image" Target="../media/image88.svg"/><Relationship Id="rId8" Type="http://schemas.openxmlformats.org/officeDocument/2006/relationships/image" Target="../media/image79.png"/><Relationship Id="rId3" Type="http://schemas.openxmlformats.org/officeDocument/2006/relationships/image" Target="../media/image45.svg"/><Relationship Id="rId12" Type="http://schemas.openxmlformats.org/officeDocument/2006/relationships/image" Target="../media/image83.png"/><Relationship Id="rId17" Type="http://schemas.openxmlformats.org/officeDocument/2006/relationships/image" Target="../media/image14.svg"/><Relationship Id="rId25" Type="http://schemas.openxmlformats.org/officeDocument/2006/relationships/image" Target="../media/image51.svg"/><Relationship Id="rId33" Type="http://schemas.openxmlformats.org/officeDocument/2006/relationships/image" Target="../media/image59.svg"/><Relationship Id="rId38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36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35.png"/><Relationship Id="rId16" Type="http://schemas.openxmlformats.org/officeDocument/2006/relationships/image" Target="../media/image27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32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31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video" Target="../media/media1.mov"/><Relationship Id="rId16" Type="http://schemas.openxmlformats.org/officeDocument/2006/relationships/image" Target="../media/image29.png"/><Relationship Id="rId1" Type="http://schemas.microsoft.com/office/2007/relationships/media" Target="../media/media1.mov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image" Target="../media/image40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svg"/><Relationship Id="rId19" Type="http://schemas.openxmlformats.org/officeDocument/2006/relationships/image" Target="../media/image41.png"/><Relationship Id="rId4" Type="http://schemas.openxmlformats.org/officeDocument/2006/relationships/image" Target="../media/image4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26" Type="http://schemas.openxmlformats.org/officeDocument/2006/relationships/image" Target="../media/image66.png"/><Relationship Id="rId3" Type="http://schemas.openxmlformats.org/officeDocument/2006/relationships/image" Target="../media/image45.svg"/><Relationship Id="rId21" Type="http://schemas.openxmlformats.org/officeDocument/2006/relationships/image" Target="../media/image63.svg"/><Relationship Id="rId34" Type="http://schemas.openxmlformats.org/officeDocument/2006/relationships/image" Target="../media/image74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5" Type="http://schemas.openxmlformats.org/officeDocument/2006/relationships/image" Target="../media/image16.svg"/><Relationship Id="rId33" Type="http://schemas.openxmlformats.org/officeDocument/2006/relationships/image" Target="../media/image73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6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24" Type="http://schemas.openxmlformats.org/officeDocument/2006/relationships/image" Target="../media/image15.png"/><Relationship Id="rId32" Type="http://schemas.openxmlformats.org/officeDocument/2006/relationships/image" Target="../media/image72.pn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28" Type="http://schemas.openxmlformats.org/officeDocument/2006/relationships/image" Target="../media/image68.pn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31" Type="http://schemas.openxmlformats.org/officeDocument/2006/relationships/image" Target="../media/image71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7.svg"/><Relationship Id="rId30" Type="http://schemas.openxmlformats.org/officeDocument/2006/relationships/image" Target="../media/image70.png"/><Relationship Id="rId8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36.svg"/><Relationship Id="rId21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35.png"/><Relationship Id="rId16" Type="http://schemas.openxmlformats.org/officeDocument/2006/relationships/image" Target="../media/image27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32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19" Type="http://schemas.openxmlformats.org/officeDocument/2006/relationships/image" Target="../media/image30.svg"/><Relationship Id="rId4" Type="http://schemas.openxmlformats.org/officeDocument/2006/relationships/image" Target="../media/image31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368" y="3626446"/>
            <a:ext cx="782400" cy="1057297"/>
          </a:xfrm>
          <a:custGeom>
            <a:avLst/>
            <a:gdLst/>
            <a:ahLst/>
            <a:cxnLst/>
            <a:rect l="l" t="t" r="r" b="b"/>
            <a:pathLst>
              <a:path w="782400" h="1057297">
                <a:moveTo>
                  <a:pt x="0" y="0"/>
                </a:moveTo>
                <a:lnTo>
                  <a:pt x="782400" y="0"/>
                </a:lnTo>
                <a:lnTo>
                  <a:pt x="782400" y="1057296"/>
                </a:lnTo>
                <a:lnTo>
                  <a:pt x="0" y="1057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1249" y="2300667"/>
            <a:ext cx="1026639" cy="785846"/>
          </a:xfrm>
          <a:custGeom>
            <a:avLst/>
            <a:gdLst/>
            <a:ahLst/>
            <a:cxnLst/>
            <a:rect l="l" t="t" r="r" b="b"/>
            <a:pathLst>
              <a:path w="1026639" h="785846">
                <a:moveTo>
                  <a:pt x="0" y="0"/>
                </a:moveTo>
                <a:lnTo>
                  <a:pt x="1026639" y="0"/>
                </a:lnTo>
                <a:lnTo>
                  <a:pt x="1026639" y="785845"/>
                </a:lnTo>
                <a:lnTo>
                  <a:pt x="0" y="78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3623" y="538933"/>
            <a:ext cx="961890" cy="1221800"/>
          </a:xfrm>
          <a:custGeom>
            <a:avLst/>
            <a:gdLst/>
            <a:ahLst/>
            <a:cxnLst/>
            <a:rect l="l" t="t" r="r" b="b"/>
            <a:pathLst>
              <a:path w="961890" h="1221800">
                <a:moveTo>
                  <a:pt x="0" y="0"/>
                </a:moveTo>
                <a:lnTo>
                  <a:pt x="961890" y="0"/>
                </a:lnTo>
                <a:lnTo>
                  <a:pt x="961890" y="1221801"/>
                </a:lnTo>
                <a:lnTo>
                  <a:pt x="0" y="1221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9442" y="5223676"/>
            <a:ext cx="930253" cy="980151"/>
          </a:xfrm>
          <a:custGeom>
            <a:avLst/>
            <a:gdLst/>
            <a:ahLst/>
            <a:cxnLst/>
            <a:rect l="l" t="t" r="r" b="b"/>
            <a:pathLst>
              <a:path w="930253" h="980151">
                <a:moveTo>
                  <a:pt x="0" y="0"/>
                </a:moveTo>
                <a:lnTo>
                  <a:pt x="930253" y="0"/>
                </a:lnTo>
                <a:lnTo>
                  <a:pt x="930253" y="980151"/>
                </a:lnTo>
                <a:lnTo>
                  <a:pt x="0" y="9801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02844" y="538933"/>
            <a:ext cx="779562" cy="779562"/>
          </a:xfrm>
          <a:custGeom>
            <a:avLst/>
            <a:gdLst/>
            <a:ahLst/>
            <a:cxnLst/>
            <a:rect l="l" t="t" r="r" b="b"/>
            <a:pathLst>
              <a:path w="779562" h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88145" y="1764975"/>
            <a:ext cx="779562" cy="779562"/>
          </a:xfrm>
          <a:custGeom>
            <a:avLst/>
            <a:gdLst/>
            <a:ahLst/>
            <a:cxnLst/>
            <a:rect l="l" t="t" r="r" b="b"/>
            <a:pathLst>
              <a:path w="779562" h="779562">
                <a:moveTo>
                  <a:pt x="0" y="0"/>
                </a:moveTo>
                <a:lnTo>
                  <a:pt x="779562" y="0"/>
                </a:lnTo>
                <a:lnTo>
                  <a:pt x="779562" y="779562"/>
                </a:lnTo>
                <a:lnTo>
                  <a:pt x="0" y="7795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79011" y="2054173"/>
            <a:ext cx="13111473" cy="310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8"/>
              </a:lnSpc>
            </a:pPr>
            <a:r>
              <a:rPr lang="en-US" sz="11138">
                <a:solidFill>
                  <a:srgbClr val="FFFFFF"/>
                </a:solidFill>
                <a:latin typeface="Retropix"/>
              </a:rPr>
              <a:t>Falling Detection System</a:t>
            </a:r>
          </a:p>
        </p:txBody>
      </p:sp>
      <p:sp>
        <p:nvSpPr>
          <p:cNvPr id="9" name="Freeform 9"/>
          <p:cNvSpPr/>
          <p:nvPr/>
        </p:nvSpPr>
        <p:spPr>
          <a:xfrm>
            <a:off x="13910883" y="5713751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133804" y="5620723"/>
            <a:ext cx="8201888" cy="1836858"/>
            <a:chOff x="0" y="0"/>
            <a:chExt cx="10935851" cy="244914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935851" cy="2449144"/>
              <a:chOff x="0" y="0"/>
              <a:chExt cx="2180608" cy="48835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180608" cy="488359"/>
              </a:xfrm>
              <a:custGeom>
                <a:avLst/>
                <a:gdLst/>
                <a:ahLst/>
                <a:cxnLst/>
                <a:rect l="l" t="t" r="r" b="b"/>
                <a:pathLst>
                  <a:path w="2180608" h="488359">
                    <a:moveTo>
                      <a:pt x="1977408" y="0"/>
                    </a:moveTo>
                    <a:cubicBezTo>
                      <a:pt x="2089632" y="0"/>
                      <a:pt x="2180608" y="109323"/>
                      <a:pt x="2180608" y="244180"/>
                    </a:cubicBezTo>
                    <a:cubicBezTo>
                      <a:pt x="2180608" y="379036"/>
                      <a:pt x="2089632" y="488359"/>
                      <a:pt x="1977408" y="488359"/>
                    </a:cubicBezTo>
                    <a:lnTo>
                      <a:pt x="203200" y="488359"/>
                    </a:lnTo>
                    <a:cubicBezTo>
                      <a:pt x="90976" y="488359"/>
                      <a:pt x="0" y="379036"/>
                      <a:pt x="0" y="244180"/>
                    </a:cubicBezTo>
                    <a:cubicBezTo>
                      <a:pt x="0" y="109323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180608" cy="5264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05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533919" y="437452"/>
              <a:ext cx="7385235" cy="1555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36"/>
                </a:lnSpc>
              </a:pPr>
              <a:r>
                <a:rPr lang="en-US" sz="3863">
                  <a:solidFill>
                    <a:srgbClr val="000000"/>
                  </a:solidFill>
                  <a:latin typeface="Public Sans"/>
                </a:rPr>
                <a:t>Algorithms, Techniques and Dataset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016698" y="662017"/>
              <a:ext cx="1158821" cy="1125110"/>
            </a:xfrm>
            <a:custGeom>
              <a:avLst/>
              <a:gdLst/>
              <a:ahLst/>
              <a:cxnLst/>
              <a:rect l="l" t="t" r="r" b="b"/>
              <a:pathLst>
                <a:path w="1158821" h="1125110">
                  <a:moveTo>
                    <a:pt x="0" y="0"/>
                  </a:moveTo>
                  <a:lnTo>
                    <a:pt x="1158821" y="0"/>
                  </a:lnTo>
                  <a:lnTo>
                    <a:pt x="1158821" y="1125110"/>
                  </a:lnTo>
                  <a:lnTo>
                    <a:pt x="0" y="1125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0" y="9052698"/>
            <a:ext cx="18288000" cy="1234302"/>
            <a:chOff x="0" y="0"/>
            <a:chExt cx="24384000" cy="164573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24384000" cy="1645736"/>
              <a:chOff x="0" y="0"/>
              <a:chExt cx="4816593" cy="32508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4816592" cy="32508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32508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325084"/>
                    </a:lnTo>
                    <a:lnTo>
                      <a:pt x="0" y="325084"/>
                    </a:lnTo>
                    <a:close/>
                  </a:path>
                </a:pathLst>
              </a:custGeom>
              <a:solidFill>
                <a:srgbClr val="CCCCCC"/>
              </a:solidFill>
              <a:ln w="95250" cap="sq">
                <a:solidFill>
                  <a:srgbClr val="CCCCCC"/>
                </a:solidFill>
                <a:prstDash val="solid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4816593" cy="363184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316552" y="286517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474997" y="436533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2" y="0"/>
                  </a:lnTo>
                  <a:lnTo>
                    <a:pt x="755812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897443" y="318086"/>
              <a:ext cx="1076085" cy="1009564"/>
            </a:xfrm>
            <a:custGeom>
              <a:avLst/>
              <a:gdLst/>
              <a:ahLst/>
              <a:cxnLst/>
              <a:rect l="l" t="t" r="r" b="b"/>
              <a:pathLst>
                <a:path w="1076085" h="1009564">
                  <a:moveTo>
                    <a:pt x="0" y="0"/>
                  </a:moveTo>
                  <a:lnTo>
                    <a:pt x="1076085" y="0"/>
                  </a:lnTo>
                  <a:lnTo>
                    <a:pt x="1076085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3194335" y="366127"/>
              <a:ext cx="883585" cy="913481"/>
            </a:xfrm>
            <a:custGeom>
              <a:avLst/>
              <a:gdLst/>
              <a:ahLst/>
              <a:cxnLst/>
              <a:rect l="l" t="t" r="r" b="b"/>
              <a:pathLst>
                <a:path w="883585" h="913481">
                  <a:moveTo>
                    <a:pt x="0" y="0"/>
                  </a:moveTo>
                  <a:lnTo>
                    <a:pt x="883585" y="0"/>
                  </a:lnTo>
                  <a:lnTo>
                    <a:pt x="883585" y="913481"/>
                  </a:lnTo>
                  <a:lnTo>
                    <a:pt x="0" y="913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5416372" y="377368"/>
              <a:ext cx="890999" cy="890999"/>
            </a:xfrm>
            <a:custGeom>
              <a:avLst/>
              <a:gdLst/>
              <a:ahLst/>
              <a:cxnLst/>
              <a:rect l="l" t="t" r="r" b="b"/>
              <a:pathLst>
                <a:path w="890999" h="890999">
                  <a:moveTo>
                    <a:pt x="0" y="0"/>
                  </a:moveTo>
                  <a:lnTo>
                    <a:pt x="890999" y="0"/>
                  </a:lnTo>
                  <a:lnTo>
                    <a:pt x="890999" y="890999"/>
                  </a:lnTo>
                  <a:lnTo>
                    <a:pt x="0" y="890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4298727" y="342107"/>
              <a:ext cx="896838" cy="961522"/>
            </a:xfrm>
            <a:custGeom>
              <a:avLst/>
              <a:gdLst/>
              <a:ahLst/>
              <a:cxnLst/>
              <a:rect l="l" t="t" r="r" b="b"/>
              <a:pathLst>
                <a:path w="896838" h="961522">
                  <a:moveTo>
                    <a:pt x="0" y="0"/>
                  </a:moveTo>
                  <a:lnTo>
                    <a:pt x="896838" y="0"/>
                  </a:lnTo>
                  <a:lnTo>
                    <a:pt x="896838" y="961522"/>
                  </a:lnTo>
                  <a:lnTo>
                    <a:pt x="0" y="961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6502778" y="318086"/>
              <a:ext cx="1207087" cy="1009564"/>
            </a:xfrm>
            <a:custGeom>
              <a:avLst/>
              <a:gdLst/>
              <a:ahLst/>
              <a:cxnLst/>
              <a:rect l="l" t="t" r="r" b="b"/>
              <a:pathLst>
                <a:path w="1207087" h="1009564">
                  <a:moveTo>
                    <a:pt x="0" y="0"/>
                  </a:moveTo>
                  <a:lnTo>
                    <a:pt x="1207088" y="0"/>
                  </a:lnTo>
                  <a:lnTo>
                    <a:pt x="1207088" y="1009564"/>
                  </a:lnTo>
                  <a:lnTo>
                    <a:pt x="0" y="1009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22163171" y="429379"/>
              <a:ext cx="1562297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84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Retropix"/>
                </a:rPr>
                <a:t>11:11AM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16773447" y="2991016"/>
            <a:ext cx="808959" cy="782484"/>
          </a:xfrm>
          <a:custGeom>
            <a:avLst/>
            <a:gdLst/>
            <a:ahLst/>
            <a:cxnLst/>
            <a:rect l="l" t="t" r="r" b="b"/>
            <a:pathLst>
              <a:path w="808959" h="782484">
                <a:moveTo>
                  <a:pt x="0" y="0"/>
                </a:moveTo>
                <a:lnTo>
                  <a:pt x="808959" y="0"/>
                </a:lnTo>
                <a:lnTo>
                  <a:pt x="808959" y="782484"/>
                </a:lnTo>
                <a:lnTo>
                  <a:pt x="0" y="78248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11801339" y="9052698"/>
            <a:ext cx="4823616" cy="1190773"/>
            <a:chOff x="0" y="0"/>
            <a:chExt cx="1270417" cy="3136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70417" cy="313619"/>
            </a:xfrm>
            <a:custGeom>
              <a:avLst/>
              <a:gdLst/>
              <a:ahLst/>
              <a:cxnLst/>
              <a:rect l="l" t="t" r="r" b="b"/>
              <a:pathLst>
                <a:path w="1270417" h="313619">
                  <a:moveTo>
                    <a:pt x="0" y="0"/>
                  </a:moveTo>
                  <a:lnTo>
                    <a:pt x="1270417" y="0"/>
                  </a:lnTo>
                  <a:lnTo>
                    <a:pt x="1270417" y="313619"/>
                  </a:lnTo>
                  <a:lnTo>
                    <a:pt x="0" y="313619"/>
                  </a:lnTo>
                  <a:close/>
                </a:path>
              </a:pathLst>
            </a:custGeom>
            <a:solidFill>
              <a:srgbClr val="CCCCC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104775"/>
              <a:ext cx="1270417" cy="418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Retropix"/>
                </a:rPr>
                <a:t>Malak AlKazem - Ali Ossaily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38799" y="713214"/>
            <a:ext cx="12272879" cy="6987540"/>
            <a:chOff x="0" y="0"/>
            <a:chExt cx="9149510" cy="9149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638798" y="1104899"/>
            <a:ext cx="12272878" cy="6748253"/>
            <a:chOff x="0" y="0"/>
            <a:chExt cx="9149510" cy="91495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782396" y="1577215"/>
            <a:ext cx="11985683" cy="6428339"/>
            <a:chOff x="0" y="0"/>
            <a:chExt cx="9149510" cy="91495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5638798" y="1399634"/>
            <a:ext cx="12272881" cy="7366561"/>
            <a:chOff x="0" y="0"/>
            <a:chExt cx="9149510" cy="91495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356248" y="1476375"/>
            <a:ext cx="730527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8000" dirty="0" err="1">
                <a:solidFill>
                  <a:srgbClr val="FFFFFF"/>
                </a:solidFill>
                <a:latin typeface="Retropix"/>
              </a:rPr>
              <a:t>openCV</a:t>
            </a:r>
            <a:endParaRPr lang="en-US" sz="8000" dirty="0">
              <a:solidFill>
                <a:srgbClr val="FFFFFF"/>
              </a:solidFill>
              <a:latin typeface="Retropix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018509" y="3413580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DDFC54-B7A7-BFF4-B775-E0B9D44B2CEE}"/>
              </a:ext>
            </a:extLst>
          </p:cNvPr>
          <p:cNvSpPr txBox="1"/>
          <p:nvPr/>
        </p:nvSpPr>
        <p:spPr>
          <a:xfrm>
            <a:off x="5929965" y="2841263"/>
            <a:ext cx="1119562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0" i="0" dirty="0">
                <a:solidFill>
                  <a:srgbClr val="1F1F1F"/>
                </a:solidFill>
                <a:effectLst/>
                <a:latin typeface="Google Sans"/>
              </a:rPr>
              <a:t>We utilized OpenCV to capture the live webcam feed. This library provides efficient tools for video capture. OpenCV then divides the continuous video stream into individual frames, creating a sequence of images. These frames can be sent to </a:t>
            </a:r>
            <a:r>
              <a:rPr lang="en-GB" sz="4000" b="0" i="0" dirty="0" err="1">
                <a:solidFill>
                  <a:srgbClr val="1F1F1F"/>
                </a:solidFill>
                <a:effectLst/>
                <a:latin typeface="Google Sans"/>
              </a:rPr>
              <a:t>Roboflow's</a:t>
            </a:r>
            <a:r>
              <a:rPr lang="en-GB" sz="4000" b="0" i="0" dirty="0">
                <a:solidFill>
                  <a:srgbClr val="1F1F1F"/>
                </a:solidFill>
                <a:effectLst/>
                <a:latin typeface="Google Sans"/>
              </a:rPr>
              <a:t> API for further processing. </a:t>
            </a:r>
            <a:r>
              <a:rPr lang="en-GB" sz="4000" b="0" i="0" dirty="0" err="1">
                <a:solidFill>
                  <a:srgbClr val="1F1F1F"/>
                </a:solidFill>
                <a:effectLst/>
                <a:latin typeface="Google Sans"/>
              </a:rPr>
              <a:t>Roboflow's</a:t>
            </a:r>
            <a:r>
              <a:rPr lang="en-GB" sz="4000" b="0" i="0" dirty="0">
                <a:solidFill>
                  <a:srgbClr val="1F1F1F"/>
                </a:solidFill>
                <a:effectLst/>
                <a:latin typeface="Google Sans"/>
              </a:rPr>
              <a:t> API likely leverages its inference engine to </a:t>
            </a:r>
            <a:r>
              <a:rPr lang="en-GB" sz="4000" b="0" i="0" dirty="0" err="1">
                <a:solidFill>
                  <a:srgbClr val="1F1F1F"/>
                </a:solidFill>
                <a:effectLst/>
                <a:latin typeface="Google Sans"/>
              </a:rPr>
              <a:t>analyze</a:t>
            </a:r>
            <a:r>
              <a:rPr lang="en-GB" sz="4000" b="0" i="0" dirty="0">
                <a:solidFill>
                  <a:srgbClr val="1F1F1F"/>
                </a:solidFill>
                <a:effectLst/>
                <a:latin typeface="Google Sans"/>
              </a:rPr>
              <a:t> each frame using your trained computer vision model.</a:t>
            </a:r>
            <a:endParaRPr lang="en-LB" sz="4000" dirty="0"/>
          </a:p>
        </p:txBody>
      </p:sp>
      <p:sp>
        <p:nvSpPr>
          <p:cNvPr id="30" name="TextBox 27">
            <a:extLst>
              <a:ext uri="{FF2B5EF4-FFF2-40B4-BE49-F238E27FC236}">
                <a16:creationId xmlns:a16="http://schemas.microsoft.com/office/drawing/2014/main" id="{FAC85B76-BDBF-43D1-369B-BF9183F27B6A}"/>
              </a:ext>
            </a:extLst>
          </p:cNvPr>
          <p:cNvSpPr txBox="1"/>
          <p:nvPr/>
        </p:nvSpPr>
        <p:spPr>
          <a:xfrm>
            <a:off x="16622378" y="9374732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</p:spTree>
    <p:extLst>
      <p:ext uri="{BB962C8B-B14F-4D97-AF65-F5344CB8AC3E}">
        <p14:creationId xmlns:p14="http://schemas.microsoft.com/office/powerpoint/2010/main" val="186350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36" y="-5817236"/>
            <a:ext cx="21921472" cy="21921472"/>
          </a:xfrm>
          <a:custGeom>
            <a:avLst/>
            <a:gdLst/>
            <a:ahLst/>
            <a:cxnLst/>
            <a:rect l="l" t="t" r="r" b="b"/>
            <a:pathLst>
              <a:path w="21921472" h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1798" y="6727729"/>
            <a:ext cx="7151220" cy="2327397"/>
          </a:xfrm>
          <a:custGeom>
            <a:avLst/>
            <a:gdLst/>
            <a:ahLst/>
            <a:cxnLst/>
            <a:rect l="l" t="t" r="r" b="b"/>
            <a:pathLst>
              <a:path w="7151220" h="2327397">
                <a:moveTo>
                  <a:pt x="0" y="0"/>
                </a:moveTo>
                <a:lnTo>
                  <a:pt x="7151219" y="0"/>
                </a:lnTo>
                <a:lnTo>
                  <a:pt x="7151219" y="2327397"/>
                </a:lnTo>
                <a:lnTo>
                  <a:pt x="0" y="2327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77168" y="1724416"/>
            <a:ext cx="4364264" cy="8728529"/>
          </a:xfrm>
          <a:custGeom>
            <a:avLst/>
            <a:gdLst/>
            <a:ahLst/>
            <a:cxnLst/>
            <a:rect l="l" t="t" r="r" b="b"/>
            <a:pathLst>
              <a:path w="4364264" h="8728529">
                <a:moveTo>
                  <a:pt x="0" y="0"/>
                </a:moveTo>
                <a:lnTo>
                  <a:pt x="4364264" y="0"/>
                </a:lnTo>
                <a:lnTo>
                  <a:pt x="4364264" y="8728529"/>
                </a:lnTo>
                <a:lnTo>
                  <a:pt x="0" y="872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10347" y="0"/>
            <a:ext cx="3684917" cy="3684917"/>
          </a:xfrm>
          <a:custGeom>
            <a:avLst/>
            <a:gdLst/>
            <a:ahLst/>
            <a:cxnLst/>
            <a:rect l="l" t="t" r="r" b="b"/>
            <a:pathLst>
              <a:path w="3684917" h="3684917">
                <a:moveTo>
                  <a:pt x="0" y="0"/>
                </a:moveTo>
                <a:lnTo>
                  <a:pt x="3684918" y="0"/>
                </a:lnTo>
                <a:lnTo>
                  <a:pt x="3684918" y="3684917"/>
                </a:lnTo>
                <a:lnTo>
                  <a:pt x="0" y="3684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3811" y="-5528151"/>
            <a:ext cx="5138251" cy="8657765"/>
          </a:xfrm>
          <a:custGeom>
            <a:avLst/>
            <a:gdLst/>
            <a:ahLst/>
            <a:cxnLst/>
            <a:rect l="l" t="t" r="r" b="b"/>
            <a:pathLst>
              <a:path w="4364264" h="8728529">
                <a:moveTo>
                  <a:pt x="0" y="0"/>
                </a:moveTo>
                <a:lnTo>
                  <a:pt x="4364264" y="0"/>
                </a:lnTo>
                <a:lnTo>
                  <a:pt x="4364264" y="8728529"/>
                </a:lnTo>
                <a:lnTo>
                  <a:pt x="0" y="872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43210" y="2152891"/>
            <a:ext cx="10495805" cy="5247903"/>
          </a:xfrm>
          <a:custGeom>
            <a:avLst/>
            <a:gdLst/>
            <a:ahLst/>
            <a:cxnLst/>
            <a:rect l="l" t="t" r="r" b="b"/>
            <a:pathLst>
              <a:path w="10495805" h="5247903">
                <a:moveTo>
                  <a:pt x="0" y="0"/>
                </a:moveTo>
                <a:lnTo>
                  <a:pt x="10495805" y="0"/>
                </a:lnTo>
                <a:lnTo>
                  <a:pt x="10495805" y="5247902"/>
                </a:lnTo>
                <a:lnTo>
                  <a:pt x="0" y="5247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05944" y="2391347"/>
            <a:ext cx="10495805" cy="5247903"/>
          </a:xfrm>
          <a:custGeom>
            <a:avLst/>
            <a:gdLst/>
            <a:ahLst/>
            <a:cxnLst/>
            <a:rect l="l" t="t" r="r" b="b"/>
            <a:pathLst>
              <a:path w="10495805" h="5247903">
                <a:moveTo>
                  <a:pt x="0" y="0"/>
                </a:moveTo>
                <a:lnTo>
                  <a:pt x="10495805" y="0"/>
                </a:lnTo>
                <a:lnTo>
                  <a:pt x="10495805" y="5247902"/>
                </a:lnTo>
                <a:lnTo>
                  <a:pt x="0" y="5247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58123" y="2643525"/>
            <a:ext cx="10549563" cy="5562560"/>
          </a:xfrm>
          <a:custGeom>
            <a:avLst/>
            <a:gdLst/>
            <a:ahLst/>
            <a:cxnLst/>
            <a:rect l="l" t="t" r="r" b="b"/>
            <a:pathLst>
              <a:path w="10495805" h="5247903">
                <a:moveTo>
                  <a:pt x="0" y="0"/>
                </a:moveTo>
                <a:lnTo>
                  <a:pt x="10495805" y="0"/>
                </a:lnTo>
                <a:lnTo>
                  <a:pt x="10495805" y="5247903"/>
                </a:lnTo>
                <a:lnTo>
                  <a:pt x="0" y="5247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227848" y="2909472"/>
            <a:ext cx="581810" cy="581810"/>
          </a:xfrm>
          <a:custGeom>
            <a:avLst/>
            <a:gdLst/>
            <a:ahLst/>
            <a:cxnLst/>
            <a:rect l="l" t="t" r="r" b="b"/>
            <a:pathLst>
              <a:path w="581810" h="581810">
                <a:moveTo>
                  <a:pt x="0" y="0"/>
                </a:moveTo>
                <a:lnTo>
                  <a:pt x="581810" y="0"/>
                </a:lnTo>
                <a:lnTo>
                  <a:pt x="581810" y="581811"/>
                </a:lnTo>
                <a:lnTo>
                  <a:pt x="0" y="581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35170" y="7978158"/>
            <a:ext cx="887070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0"/>
                </a:lnTo>
                <a:lnTo>
                  <a:pt x="0" y="8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69053" y="2909472"/>
            <a:ext cx="613646" cy="613646"/>
          </a:xfrm>
          <a:custGeom>
            <a:avLst/>
            <a:gdLst/>
            <a:ahLst/>
            <a:cxnLst/>
            <a:rect l="l" t="t" r="r" b="b"/>
            <a:pathLst>
              <a:path w="613646" h="613646">
                <a:moveTo>
                  <a:pt x="0" y="0"/>
                </a:moveTo>
                <a:lnTo>
                  <a:pt x="613646" y="0"/>
                </a:lnTo>
                <a:lnTo>
                  <a:pt x="613646" y="613646"/>
                </a:lnTo>
                <a:lnTo>
                  <a:pt x="0" y="61364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43117" y="2138746"/>
            <a:ext cx="1658982" cy="4147456"/>
            <a:chOff x="0" y="0"/>
            <a:chExt cx="2211976" cy="55299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05988" y="0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2211976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05988" y="2211976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105988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05988" y="1105988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3317965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05988" y="3317965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4423953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05988" y="4423953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284474" y="4613333"/>
              <a:ext cx="749016" cy="727227"/>
            </a:xfrm>
            <a:custGeom>
              <a:avLst/>
              <a:gdLst/>
              <a:ahLst/>
              <a:cxnLst/>
              <a:rect l="l" t="t" r="r" b="b"/>
              <a:pathLst>
                <a:path w="749016" h="727227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4045617" y="8444541"/>
            <a:ext cx="3684917" cy="3684917"/>
          </a:xfrm>
          <a:custGeom>
            <a:avLst/>
            <a:gdLst/>
            <a:ahLst/>
            <a:cxnLst/>
            <a:rect l="l" t="t" r="r" b="b"/>
            <a:pathLst>
              <a:path w="3684917" h="3684917">
                <a:moveTo>
                  <a:pt x="0" y="0"/>
                </a:moveTo>
                <a:lnTo>
                  <a:pt x="3684918" y="0"/>
                </a:lnTo>
                <a:lnTo>
                  <a:pt x="3684918" y="3684918"/>
                </a:lnTo>
                <a:lnTo>
                  <a:pt x="0" y="3684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674827" y="4649604"/>
            <a:ext cx="8935414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6999" u="none" dirty="0">
                <a:solidFill>
                  <a:srgbClr val="000000"/>
                </a:solidFill>
                <a:latin typeface="Retropix"/>
              </a:rPr>
              <a:t>Integration between python Model and android App</a:t>
            </a:r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B7634EBA-DBB6-A9F8-3F18-ECC05F54B55C}"/>
              </a:ext>
            </a:extLst>
          </p:cNvPr>
          <p:cNvSpPr/>
          <p:nvPr/>
        </p:nvSpPr>
        <p:spPr>
          <a:xfrm>
            <a:off x="14508497" y="1659798"/>
            <a:ext cx="1212843" cy="1047486"/>
          </a:xfrm>
          <a:custGeom>
            <a:avLst/>
            <a:gdLst/>
            <a:ahLst/>
            <a:cxnLst/>
            <a:rect l="l" t="t" r="r" b="b"/>
            <a:pathLst>
              <a:path w="1636861" h="1737980">
                <a:moveTo>
                  <a:pt x="0" y="0"/>
                </a:moveTo>
                <a:lnTo>
                  <a:pt x="1636862" y="0"/>
                </a:lnTo>
                <a:lnTo>
                  <a:pt x="1636862" y="1737980"/>
                </a:lnTo>
                <a:lnTo>
                  <a:pt x="0" y="173798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81D649C7-85E1-691C-1939-F5315195BBBC}"/>
              </a:ext>
            </a:extLst>
          </p:cNvPr>
          <p:cNvSpPr txBox="1"/>
          <p:nvPr/>
        </p:nvSpPr>
        <p:spPr>
          <a:xfrm>
            <a:off x="2013857" y="987746"/>
            <a:ext cx="3874218" cy="919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9600" dirty="0">
                <a:solidFill>
                  <a:srgbClr val="000000"/>
                </a:solidFill>
                <a:latin typeface="Retropix"/>
              </a:rPr>
              <a:t>Part 2:</a:t>
            </a:r>
            <a:endParaRPr lang="en-US" sz="6999" dirty="0">
              <a:solidFill>
                <a:srgbClr val="000000"/>
              </a:solidFill>
              <a:latin typeface="Retropix"/>
            </a:endParaRPr>
          </a:p>
        </p:txBody>
      </p:sp>
    </p:spTree>
    <p:extLst>
      <p:ext uri="{BB962C8B-B14F-4D97-AF65-F5344CB8AC3E}">
        <p14:creationId xmlns:p14="http://schemas.microsoft.com/office/powerpoint/2010/main" val="2667933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836598" y="-180827"/>
            <a:ext cx="19961197" cy="976608"/>
            <a:chOff x="0" y="-241102"/>
            <a:chExt cx="26614929" cy="130214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-241102"/>
              <a:ext cx="26614929" cy="1302143"/>
              <a:chOff x="0" y="-47625"/>
              <a:chExt cx="5257270" cy="25721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257270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5257270" h="209588">
                    <a:moveTo>
                      <a:pt x="0" y="0"/>
                    </a:moveTo>
                    <a:lnTo>
                      <a:pt x="5257270" y="0"/>
                    </a:lnTo>
                    <a:lnTo>
                      <a:pt x="5257270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257270" cy="257213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19729" y="269112"/>
              <a:ext cx="25775470" cy="51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Retropix"/>
                </a:rPr>
                <a:t>Agenda • Agenda • Agenda • Agenda • Agenda • Agenda • Agenda • Agenda • Agenda • Agenda • Agenda • Agenda • Agenda • Agenda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0363" y="4201498"/>
            <a:ext cx="5754674" cy="2877337"/>
          </a:xfrm>
          <a:custGeom>
            <a:avLst/>
            <a:gdLst/>
            <a:ahLst/>
            <a:cxnLst/>
            <a:rect l="l" t="t" r="r" b="b"/>
            <a:pathLst>
              <a:path w="5754674" h="2877337">
                <a:moveTo>
                  <a:pt x="0" y="0"/>
                </a:moveTo>
                <a:lnTo>
                  <a:pt x="5754675" y="0"/>
                </a:lnTo>
                <a:lnTo>
                  <a:pt x="5754675" y="2877337"/>
                </a:lnTo>
                <a:lnTo>
                  <a:pt x="0" y="287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395095" y="997615"/>
            <a:ext cx="13792541" cy="9087551"/>
            <a:chOff x="0" y="0"/>
            <a:chExt cx="9727899" cy="97278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27899" cy="9727899"/>
            </a:xfrm>
            <a:custGeom>
              <a:avLst/>
              <a:gdLst/>
              <a:ahLst/>
              <a:cxnLst/>
              <a:rect l="l" t="t" r="r" b="b"/>
              <a:pathLst>
                <a:path w="9727899" h="9727899">
                  <a:moveTo>
                    <a:pt x="0" y="0"/>
                  </a:moveTo>
                  <a:lnTo>
                    <a:pt x="9727899" y="0"/>
                  </a:lnTo>
                  <a:lnTo>
                    <a:pt x="9727899" y="9727899"/>
                  </a:lnTo>
                  <a:lnTo>
                    <a:pt x="0" y="9727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868443" y="305414"/>
              <a:ext cx="472752" cy="457280"/>
            </a:xfrm>
            <a:custGeom>
              <a:avLst/>
              <a:gdLst/>
              <a:ahLst/>
              <a:cxnLst/>
              <a:rect l="l" t="t" r="r" b="b"/>
              <a:pathLst>
                <a:path w="472752" h="457280">
                  <a:moveTo>
                    <a:pt x="0" y="0"/>
                  </a:moveTo>
                  <a:lnTo>
                    <a:pt x="472751" y="0"/>
                  </a:lnTo>
                  <a:lnTo>
                    <a:pt x="472751" y="457280"/>
                  </a:lnTo>
                  <a:lnTo>
                    <a:pt x="0" y="457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241631" y="4513518"/>
            <a:ext cx="5754674" cy="2877337"/>
          </a:xfrm>
          <a:custGeom>
            <a:avLst/>
            <a:gdLst/>
            <a:ahLst/>
            <a:cxnLst/>
            <a:rect l="l" t="t" r="r" b="b"/>
            <a:pathLst>
              <a:path w="5754674" h="2877337">
                <a:moveTo>
                  <a:pt x="0" y="0"/>
                </a:moveTo>
                <a:lnTo>
                  <a:pt x="5754674" y="0"/>
                </a:lnTo>
                <a:lnTo>
                  <a:pt x="5754674" y="2877337"/>
                </a:lnTo>
                <a:lnTo>
                  <a:pt x="0" y="287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16325475" y="8128304"/>
            <a:ext cx="2778342" cy="767833"/>
          </a:xfrm>
          <a:custGeom>
            <a:avLst/>
            <a:gdLst/>
            <a:ahLst/>
            <a:cxnLst/>
            <a:rect l="l" t="t" r="r" b="b"/>
            <a:pathLst>
              <a:path w="2778342" h="767833">
                <a:moveTo>
                  <a:pt x="0" y="0"/>
                </a:moveTo>
                <a:lnTo>
                  <a:pt x="2778342" y="0"/>
                </a:lnTo>
                <a:lnTo>
                  <a:pt x="2778342" y="767833"/>
                </a:lnTo>
                <a:lnTo>
                  <a:pt x="0" y="767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Freeform 28"/>
          <p:cNvSpPr/>
          <p:nvPr/>
        </p:nvSpPr>
        <p:spPr>
          <a:xfrm>
            <a:off x="17803265" y="8685270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6" y="0"/>
                </a:lnTo>
                <a:lnTo>
                  <a:pt x="484736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28700" y="8533974"/>
            <a:ext cx="724326" cy="724326"/>
          </a:xfrm>
          <a:custGeom>
            <a:avLst/>
            <a:gdLst/>
            <a:ahLst/>
            <a:cxnLst/>
            <a:rect l="l" t="t" r="r" b="b"/>
            <a:pathLst>
              <a:path w="724326" h="724326">
                <a:moveTo>
                  <a:pt x="0" y="0"/>
                </a:moveTo>
                <a:lnTo>
                  <a:pt x="724326" y="0"/>
                </a:lnTo>
                <a:lnTo>
                  <a:pt x="724326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772076" y="8533974"/>
            <a:ext cx="746029" cy="724326"/>
          </a:xfrm>
          <a:custGeom>
            <a:avLst/>
            <a:gdLst/>
            <a:ahLst/>
            <a:cxnLst/>
            <a:rect l="l" t="t" r="r" b="b"/>
            <a:pathLst>
              <a:path w="746029" h="724326">
                <a:moveTo>
                  <a:pt x="0" y="0"/>
                </a:moveTo>
                <a:lnTo>
                  <a:pt x="746028" y="0"/>
                </a:lnTo>
                <a:lnTo>
                  <a:pt x="746028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57079" y="5762135"/>
            <a:ext cx="4399880" cy="98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9600" dirty="0"/>
              <a:t>FCM</a:t>
            </a:r>
            <a:endParaRPr lang="en-US" sz="6999" dirty="0">
              <a:solidFill>
                <a:srgbClr val="000000"/>
              </a:solidFill>
              <a:latin typeface="Retropix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724400" y="1220289"/>
            <a:ext cx="566243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dirty="0">
                <a:solidFill>
                  <a:srgbClr val="FFFFFF"/>
                </a:solidFill>
                <a:latin typeface="Retropix"/>
              </a:rPr>
              <a:t>Topics Covered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BF3D3E-6F3A-FA73-09FC-B40B6C6684A7}"/>
              </a:ext>
            </a:extLst>
          </p:cNvPr>
          <p:cNvSpPr txBox="1"/>
          <p:nvPr/>
        </p:nvSpPr>
        <p:spPr>
          <a:xfrm>
            <a:off x="6137573" y="2782087"/>
            <a:ext cx="10831497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Firebase Cloud Messaging (FCM) is a cross-platform messaging solution developed by Google. It enables developers to send notifications and messages to users on various platforms, including Android, iOS, and web browsers.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br>
              <a:rPr lang="en-US" sz="4000" dirty="0"/>
            </a:br>
            <a:r>
              <a:rPr lang="en-US" sz="4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To integrate Firebase Cloud Messaging (FCM) into both a Python project and a Java mobile app, you'll need to follow these general steps:</a:t>
            </a:r>
            <a:endParaRPr lang="en-LB" sz="4000" dirty="0"/>
          </a:p>
        </p:txBody>
      </p:sp>
    </p:spTree>
    <p:extLst>
      <p:ext uri="{BB962C8B-B14F-4D97-AF65-F5344CB8AC3E}">
        <p14:creationId xmlns:p14="http://schemas.microsoft.com/office/powerpoint/2010/main" val="223967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2075BF0F-99CA-F4DF-A2D3-D9511AB6A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00" y="391059"/>
            <a:ext cx="8262590" cy="51764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608" y="210994"/>
            <a:ext cx="10083859" cy="5820441"/>
            <a:chOff x="-11672219" y="-3463129"/>
            <a:chExt cx="13445145" cy="7760586"/>
          </a:xfrm>
        </p:grpSpPr>
        <p:sp>
          <p:nvSpPr>
            <p:cNvPr id="4" name="TextBox 4"/>
            <p:cNvSpPr txBox="1"/>
            <p:nvPr/>
          </p:nvSpPr>
          <p:spPr>
            <a:xfrm>
              <a:off x="-11672219" y="-3463129"/>
              <a:ext cx="13112522" cy="3077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99"/>
                </a:lnSpc>
              </a:pPr>
              <a:r>
                <a:rPr lang="en-LB" sz="8800" dirty="0">
                  <a:solidFill>
                    <a:schemeClr val="bg1"/>
                  </a:solidFill>
                </a:rPr>
                <a:t>Set up Firebase Project</a:t>
              </a:r>
              <a:endParaRPr lang="en-US" sz="8999" dirty="0">
                <a:solidFill>
                  <a:schemeClr val="bg1"/>
                </a:solidFill>
                <a:latin typeface="Retropix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339596" y="-667919"/>
              <a:ext cx="13112522" cy="49653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 dirty="0">
                <a:solidFill>
                  <a:srgbClr val="FFFFFF"/>
                </a:solidFill>
                <a:latin typeface="Public Sans"/>
              </a:endParaRP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Create a Firebase project on the Firebase console (https://console.firebase.google.com/).</a:t>
              </a: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Add your Android app to the project and download the google-</a:t>
              </a:r>
              <a:r>
                <a:rPr lang="en-US" sz="3000" dirty="0" err="1">
                  <a:solidFill>
                    <a:srgbClr val="FFFFFF"/>
                  </a:solidFill>
                  <a:latin typeface="Public Sans"/>
                </a:rPr>
                <a:t>services.json</a:t>
              </a: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 file.</a:t>
              </a: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Add your Python project to the Firebase project and obtain the necessary credentials for authentication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AE1275A0-862F-BE61-9F3F-7C02237ADD1C}"/>
              </a:ext>
            </a:extLst>
          </p:cNvPr>
          <p:cNvSpPr txBox="1"/>
          <p:nvPr/>
        </p:nvSpPr>
        <p:spPr>
          <a:xfrm>
            <a:off x="16622378" y="9374732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C2A492B-A2F9-C4FC-AC95-58EA89E220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652" y="5189702"/>
            <a:ext cx="10296348" cy="386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8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608" y="210994"/>
            <a:ext cx="18287996" cy="7980506"/>
            <a:chOff x="-11672219" y="-3463129"/>
            <a:chExt cx="13361306" cy="6632417"/>
          </a:xfrm>
        </p:grpSpPr>
        <p:sp>
          <p:nvSpPr>
            <p:cNvPr id="4" name="TextBox 4"/>
            <p:cNvSpPr txBox="1"/>
            <p:nvPr/>
          </p:nvSpPr>
          <p:spPr>
            <a:xfrm>
              <a:off x="-11672219" y="-3463129"/>
              <a:ext cx="13112522" cy="3077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99"/>
                </a:lnSpc>
              </a:pPr>
              <a:r>
                <a:rPr lang="en-LB" sz="8800" dirty="0">
                  <a:solidFill>
                    <a:schemeClr val="bg1"/>
                  </a:solidFill>
                </a:rPr>
                <a:t>Integrate FCM in Android App (Java)</a:t>
              </a:r>
              <a:endParaRPr lang="en-US" sz="8999" dirty="0">
                <a:solidFill>
                  <a:schemeClr val="bg1"/>
                </a:solidFill>
                <a:latin typeface="Retropix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423435" y="-359798"/>
              <a:ext cx="13112522" cy="35290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Add the Firebase SDK to your Android app by adding the google-</a:t>
              </a:r>
              <a:r>
                <a:rPr lang="en-US" sz="3000" dirty="0" err="1">
                  <a:solidFill>
                    <a:srgbClr val="FFFFFF"/>
                  </a:solidFill>
                  <a:latin typeface="Public Sans"/>
                </a:rPr>
                <a:t>services.json</a:t>
              </a: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 file to your project.</a:t>
              </a: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Set up Firebase Cloud Messaging in your Android app by configuring </a:t>
              </a:r>
              <a:r>
                <a:rPr lang="en-US" sz="3000" dirty="0" err="1">
                  <a:solidFill>
                    <a:srgbClr val="FFFFFF"/>
                  </a:solidFill>
                  <a:latin typeface="Public Sans"/>
                </a:rPr>
                <a:t>FirebaseMessagingService</a:t>
              </a: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 and </a:t>
              </a:r>
              <a:r>
                <a:rPr lang="en-US" sz="3000" dirty="0" err="1">
                  <a:solidFill>
                    <a:srgbClr val="FFFFFF"/>
                  </a:solidFill>
                  <a:latin typeface="Public Sans"/>
                </a:rPr>
                <a:t>FirebaseInstanceIDService</a:t>
              </a: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AE1275A0-862F-BE61-9F3F-7C02237ADD1C}"/>
              </a:ext>
            </a:extLst>
          </p:cNvPr>
          <p:cNvSpPr txBox="1"/>
          <p:nvPr/>
        </p:nvSpPr>
        <p:spPr>
          <a:xfrm>
            <a:off x="16622378" y="9374732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</p:spTree>
    <p:extLst>
      <p:ext uri="{BB962C8B-B14F-4D97-AF65-F5344CB8AC3E}">
        <p14:creationId xmlns:p14="http://schemas.microsoft.com/office/powerpoint/2010/main" val="417439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1EDF86-B20C-D861-105B-1C79FB803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26" y="17318"/>
            <a:ext cx="9421870" cy="9136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230DE-191B-C007-2F71-FCF219CCD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41"/>
            <a:ext cx="10691784" cy="899893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AE1275A0-862F-BE61-9F3F-7C02237ADD1C}"/>
              </a:ext>
            </a:extLst>
          </p:cNvPr>
          <p:cNvSpPr txBox="1"/>
          <p:nvPr/>
        </p:nvSpPr>
        <p:spPr>
          <a:xfrm>
            <a:off x="16622378" y="9374732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</p:spTree>
    <p:extLst>
      <p:ext uri="{BB962C8B-B14F-4D97-AF65-F5344CB8AC3E}">
        <p14:creationId xmlns:p14="http://schemas.microsoft.com/office/powerpoint/2010/main" val="3161358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1608" y="210994"/>
            <a:ext cx="18369984" cy="5891663"/>
            <a:chOff x="-11672219" y="-3463129"/>
            <a:chExt cx="14416258" cy="5875401"/>
          </a:xfrm>
        </p:grpSpPr>
        <p:sp>
          <p:nvSpPr>
            <p:cNvPr id="4" name="TextBox 4"/>
            <p:cNvSpPr txBox="1"/>
            <p:nvPr/>
          </p:nvSpPr>
          <p:spPr>
            <a:xfrm>
              <a:off x="-11672219" y="-3463129"/>
              <a:ext cx="13112522" cy="3077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99"/>
                </a:lnSpc>
              </a:pPr>
              <a:r>
                <a:rPr lang="en-LB" sz="8800" dirty="0">
                  <a:solidFill>
                    <a:schemeClr val="bg1"/>
                  </a:solidFill>
                </a:rPr>
                <a:t>Integrate FCM in Python:</a:t>
              </a:r>
              <a:endParaRPr lang="en-US" sz="8999" dirty="0">
                <a:solidFill>
                  <a:schemeClr val="bg1"/>
                </a:solidFill>
                <a:latin typeface="Retropix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542099" y="-1834959"/>
              <a:ext cx="14286138" cy="42472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Use the Firebase Admin SDK for Python to send messages from your Python backend to the FCM server.</a:t>
              </a: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Authenticate your Python server with Firebase using the credentials obtained from the Firebase console.</a:t>
              </a:r>
            </a:p>
            <a:p>
              <a:pPr marL="457200" indent="-457200">
                <a:lnSpc>
                  <a:spcPts val="4200"/>
                </a:lnSpc>
                <a:buFont typeface="Arial" panose="020B0604020202020204" pitchFamily="34" charset="0"/>
                <a:buChar char="•"/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Implement code in your Python project to send messages to specific devices or topics using the FCM API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AE1275A0-862F-BE61-9F3F-7C02237ADD1C}"/>
              </a:ext>
            </a:extLst>
          </p:cNvPr>
          <p:cNvSpPr txBox="1"/>
          <p:nvPr/>
        </p:nvSpPr>
        <p:spPr>
          <a:xfrm>
            <a:off x="16622378" y="9374732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D0EA1570-0F90-4DF8-F8D4-41A4910659EE}"/>
              </a:ext>
            </a:extLst>
          </p:cNvPr>
          <p:cNvSpPr txBox="1"/>
          <p:nvPr/>
        </p:nvSpPr>
        <p:spPr>
          <a:xfrm>
            <a:off x="390884" y="5601420"/>
            <a:ext cx="16708692" cy="1646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LB" sz="8800" dirty="0">
                <a:solidFill>
                  <a:schemeClr val="bg1"/>
                </a:solidFill>
              </a:rPr>
              <a:t>Testing:</a:t>
            </a:r>
            <a:endParaRPr lang="en-US" sz="88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Public Sans"/>
              </a:rPr>
              <a:t>Test sending messages from your Python backend to your Android app using FCM</a:t>
            </a:r>
          </a:p>
        </p:txBody>
      </p:sp>
    </p:spTree>
    <p:extLst>
      <p:ext uri="{BB962C8B-B14F-4D97-AF65-F5344CB8AC3E}">
        <p14:creationId xmlns:p14="http://schemas.microsoft.com/office/powerpoint/2010/main" val="187271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3230DE-191B-C007-2F71-FCF219CCD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428"/>
            <a:ext cx="18288000" cy="908159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AE1275A0-862F-BE61-9F3F-7C02237ADD1C}"/>
              </a:ext>
            </a:extLst>
          </p:cNvPr>
          <p:cNvSpPr txBox="1"/>
          <p:nvPr/>
        </p:nvSpPr>
        <p:spPr>
          <a:xfrm>
            <a:off x="16622378" y="9374732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</p:spTree>
    <p:extLst>
      <p:ext uri="{BB962C8B-B14F-4D97-AF65-F5344CB8AC3E}">
        <p14:creationId xmlns:p14="http://schemas.microsoft.com/office/powerpoint/2010/main" val="268298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3230DE-191B-C007-2F71-FCF219CCD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6093"/>
            <a:ext cx="18288000" cy="891626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AE1275A0-862F-BE61-9F3F-7C02237ADD1C}"/>
              </a:ext>
            </a:extLst>
          </p:cNvPr>
          <p:cNvSpPr txBox="1"/>
          <p:nvPr/>
        </p:nvSpPr>
        <p:spPr>
          <a:xfrm>
            <a:off x="16622378" y="9374732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382DC-1992-7998-6551-517A7CF14037}"/>
                  </a:ext>
                </a:extLst>
              </p14:cNvPr>
              <p14:cNvContentPartPr/>
              <p14:nvPr/>
            </p14:nvContentPartPr>
            <p14:xfrm>
              <a:off x="2346971" y="6717665"/>
              <a:ext cx="7485120" cy="2358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382DC-1992-7998-6551-517A7CF140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83971" y="6655025"/>
                <a:ext cx="7610760" cy="248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419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1818B7"/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254681"/>
            <a:ext cx="973342" cy="973342"/>
          </a:xfrm>
          <a:custGeom>
            <a:avLst/>
            <a:gdLst/>
            <a:ahLst/>
            <a:cxnLst/>
            <a:rect l="l" t="t" r="r" b="b"/>
            <a:pathLst>
              <a:path w="973342" h="973342">
                <a:moveTo>
                  <a:pt x="0" y="0"/>
                </a:moveTo>
                <a:lnTo>
                  <a:pt x="973342" y="0"/>
                </a:lnTo>
                <a:lnTo>
                  <a:pt x="973342" y="973341"/>
                </a:lnTo>
                <a:lnTo>
                  <a:pt x="0" y="97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4572000" y="2354224"/>
            <a:ext cx="8763000" cy="4770476"/>
            <a:chOff x="0" y="0"/>
            <a:chExt cx="3086181" cy="16534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086181" cy="1653452"/>
            </a:xfrm>
            <a:custGeom>
              <a:avLst/>
              <a:gdLst/>
              <a:ahLst/>
              <a:cxnLst/>
              <a:rect l="l" t="t" r="r" b="b"/>
              <a:pathLst>
                <a:path w="3086181" h="1653452">
                  <a:moveTo>
                    <a:pt x="37850" y="0"/>
                  </a:moveTo>
                  <a:lnTo>
                    <a:pt x="3048331" y="0"/>
                  </a:lnTo>
                  <a:cubicBezTo>
                    <a:pt x="3069235" y="0"/>
                    <a:pt x="3086181" y="16946"/>
                    <a:pt x="3086181" y="37850"/>
                  </a:cubicBezTo>
                  <a:lnTo>
                    <a:pt x="3086181" y="1615602"/>
                  </a:lnTo>
                  <a:cubicBezTo>
                    <a:pt x="3086181" y="1625640"/>
                    <a:pt x="3082194" y="1635268"/>
                    <a:pt x="3075095" y="1642366"/>
                  </a:cubicBezTo>
                  <a:cubicBezTo>
                    <a:pt x="3067997" y="1649464"/>
                    <a:pt x="3058370" y="1653452"/>
                    <a:pt x="3048331" y="1653452"/>
                  </a:cubicBezTo>
                  <a:lnTo>
                    <a:pt x="37850" y="1653452"/>
                  </a:lnTo>
                  <a:cubicBezTo>
                    <a:pt x="16946" y="1653452"/>
                    <a:pt x="0" y="1636506"/>
                    <a:pt x="0" y="1615602"/>
                  </a:cubicBezTo>
                  <a:lnTo>
                    <a:pt x="0" y="37850"/>
                  </a:lnTo>
                  <a:cubicBezTo>
                    <a:pt x="0" y="16946"/>
                    <a:pt x="16946" y="0"/>
                    <a:pt x="37850" y="0"/>
                  </a:cubicBezTo>
                  <a:close/>
                </a:path>
              </a:pathLst>
            </a:custGeom>
            <a:solidFill>
              <a:srgbClr val="FEFF99"/>
            </a:solidFill>
            <a:ln cap="sq">
              <a:noFill/>
              <a:prstDash val="sysDot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3086181" cy="1691552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r>
                <a:rPr lang="en-GB" sz="3600" dirty="0">
                  <a:hlinkClick r:id="rId4"/>
                </a:rPr>
                <a:t>https://github.com/ultralytics/ultralytics</a:t>
              </a:r>
              <a:endParaRPr lang="en-GB" sz="3600" dirty="0"/>
            </a:p>
            <a:p>
              <a:r>
                <a:rPr lang="en-GB" sz="3600" dirty="0"/>
                <a:t>https://roboflow.com/</a:t>
              </a:r>
            </a:p>
            <a:p>
              <a:r>
                <a:rPr lang="en-GB" sz="3600" dirty="0">
                  <a:hlinkClick r:id="rId5"/>
                </a:rPr>
                <a:t>https://docs.opencv.org/4.x/index.html</a:t>
              </a:r>
              <a:endParaRPr lang="en-GB" sz="3600" dirty="0"/>
            </a:p>
            <a:p>
              <a:r>
                <a:rPr lang="en-GB" sz="3600" dirty="0">
                  <a:hlinkClick r:id="rId6"/>
                </a:rPr>
                <a:t>https://docs.inferencesolutions.com/api/</a:t>
              </a:r>
              <a:endParaRPr lang="en-GB" sz="3600" dirty="0"/>
            </a:p>
            <a:p>
              <a:r>
                <a:rPr lang="en-US" sz="3600" dirty="0">
                  <a:highlight>
                    <a:srgbClr val="FFFFFF"/>
                  </a:highlight>
                  <a:latin typeface="Söhne"/>
                  <a:hlinkClick r:id="rId7"/>
                </a:rPr>
                <a:t>https://console.firebase.google.com/</a:t>
              </a:r>
              <a:endParaRPr lang="en-LB" sz="3600" dirty="0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6800077" y="846663"/>
            <a:ext cx="613646" cy="613646"/>
          </a:xfrm>
          <a:custGeom>
            <a:avLst/>
            <a:gdLst/>
            <a:ahLst/>
            <a:cxnLst/>
            <a:rect l="l" t="t" r="r" b="b"/>
            <a:pathLst>
              <a:path w="613646" h="613646">
                <a:moveTo>
                  <a:pt x="0" y="0"/>
                </a:moveTo>
                <a:lnTo>
                  <a:pt x="613646" y="0"/>
                </a:lnTo>
                <a:lnTo>
                  <a:pt x="613646" y="613646"/>
                </a:lnTo>
                <a:lnTo>
                  <a:pt x="0" y="613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028700" y="837138"/>
            <a:ext cx="7502872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 dirty="0">
                <a:solidFill>
                  <a:srgbClr val="000000"/>
                </a:solidFill>
                <a:latin typeface="Retropix"/>
              </a:rPr>
              <a:t>Citations</a:t>
            </a:r>
          </a:p>
        </p:txBody>
      </p:sp>
      <p:sp>
        <p:nvSpPr>
          <p:cNvPr id="29" name="Freeform 29"/>
          <p:cNvSpPr/>
          <p:nvPr/>
        </p:nvSpPr>
        <p:spPr>
          <a:xfrm>
            <a:off x="1935772" y="8254681"/>
            <a:ext cx="973342" cy="973342"/>
          </a:xfrm>
          <a:custGeom>
            <a:avLst/>
            <a:gdLst/>
            <a:ahLst/>
            <a:cxnLst/>
            <a:rect l="l" t="t" r="r" b="b"/>
            <a:pathLst>
              <a:path w="973342" h="973342">
                <a:moveTo>
                  <a:pt x="0" y="0"/>
                </a:moveTo>
                <a:lnTo>
                  <a:pt x="973341" y="0"/>
                </a:lnTo>
                <a:lnTo>
                  <a:pt x="973341" y="973341"/>
                </a:lnTo>
                <a:lnTo>
                  <a:pt x="0" y="97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842843" y="8254681"/>
            <a:ext cx="973342" cy="973342"/>
          </a:xfrm>
          <a:custGeom>
            <a:avLst/>
            <a:gdLst/>
            <a:ahLst/>
            <a:cxnLst/>
            <a:rect l="l" t="t" r="r" b="b"/>
            <a:pathLst>
              <a:path w="973342" h="973342">
                <a:moveTo>
                  <a:pt x="0" y="0"/>
                </a:moveTo>
                <a:lnTo>
                  <a:pt x="973342" y="0"/>
                </a:lnTo>
                <a:lnTo>
                  <a:pt x="973342" y="973341"/>
                </a:lnTo>
                <a:lnTo>
                  <a:pt x="0" y="97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836598" y="-180827"/>
            <a:ext cx="19961197" cy="976608"/>
            <a:chOff x="0" y="-241102"/>
            <a:chExt cx="26614929" cy="130214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-241102"/>
              <a:ext cx="26614929" cy="1302143"/>
              <a:chOff x="0" y="-47625"/>
              <a:chExt cx="5257270" cy="25721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257270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5257270" h="209588">
                    <a:moveTo>
                      <a:pt x="0" y="0"/>
                    </a:moveTo>
                    <a:lnTo>
                      <a:pt x="5257270" y="0"/>
                    </a:lnTo>
                    <a:lnTo>
                      <a:pt x="5257270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5257270" cy="257213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19729" y="269112"/>
              <a:ext cx="25775470" cy="51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Retropix"/>
                </a:rPr>
                <a:t>Agenda • Agenda • Agenda • Agenda • Agenda • Agenda • Agenda • Agenda • Agenda • Agenda • Agenda • Agenda • Agenda • Agenda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0363" y="4201498"/>
            <a:ext cx="5754674" cy="2877337"/>
          </a:xfrm>
          <a:custGeom>
            <a:avLst/>
            <a:gdLst/>
            <a:ahLst/>
            <a:cxnLst/>
            <a:rect l="l" t="t" r="r" b="b"/>
            <a:pathLst>
              <a:path w="5754674" h="2877337">
                <a:moveTo>
                  <a:pt x="0" y="0"/>
                </a:moveTo>
                <a:lnTo>
                  <a:pt x="5754675" y="0"/>
                </a:lnTo>
                <a:lnTo>
                  <a:pt x="5754675" y="2877337"/>
                </a:lnTo>
                <a:lnTo>
                  <a:pt x="0" y="287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395095" y="997615"/>
            <a:ext cx="13792541" cy="9087551"/>
            <a:chOff x="0" y="0"/>
            <a:chExt cx="9727899" cy="972789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727899" cy="9727899"/>
            </a:xfrm>
            <a:custGeom>
              <a:avLst/>
              <a:gdLst/>
              <a:ahLst/>
              <a:cxnLst/>
              <a:rect l="l" t="t" r="r" b="b"/>
              <a:pathLst>
                <a:path w="9727899" h="9727899">
                  <a:moveTo>
                    <a:pt x="0" y="0"/>
                  </a:moveTo>
                  <a:lnTo>
                    <a:pt x="9727899" y="0"/>
                  </a:lnTo>
                  <a:lnTo>
                    <a:pt x="9727899" y="9727899"/>
                  </a:lnTo>
                  <a:lnTo>
                    <a:pt x="0" y="9727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868443" y="305414"/>
              <a:ext cx="472752" cy="457280"/>
            </a:xfrm>
            <a:custGeom>
              <a:avLst/>
              <a:gdLst/>
              <a:ahLst/>
              <a:cxnLst/>
              <a:rect l="l" t="t" r="r" b="b"/>
              <a:pathLst>
                <a:path w="472752" h="457280">
                  <a:moveTo>
                    <a:pt x="0" y="0"/>
                  </a:moveTo>
                  <a:lnTo>
                    <a:pt x="472751" y="0"/>
                  </a:lnTo>
                  <a:lnTo>
                    <a:pt x="472751" y="457280"/>
                  </a:lnTo>
                  <a:lnTo>
                    <a:pt x="0" y="457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241631" y="4513518"/>
            <a:ext cx="5754674" cy="2877337"/>
          </a:xfrm>
          <a:custGeom>
            <a:avLst/>
            <a:gdLst/>
            <a:ahLst/>
            <a:cxnLst/>
            <a:rect l="l" t="t" r="r" b="b"/>
            <a:pathLst>
              <a:path w="5754674" h="2877337">
                <a:moveTo>
                  <a:pt x="0" y="0"/>
                </a:moveTo>
                <a:lnTo>
                  <a:pt x="5754674" y="0"/>
                </a:lnTo>
                <a:lnTo>
                  <a:pt x="5754674" y="2877337"/>
                </a:lnTo>
                <a:lnTo>
                  <a:pt x="0" y="2877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>
            <a:off x="16472105" y="5184354"/>
            <a:ext cx="2778342" cy="767833"/>
          </a:xfrm>
          <a:custGeom>
            <a:avLst/>
            <a:gdLst/>
            <a:ahLst/>
            <a:cxnLst/>
            <a:rect l="l" t="t" r="r" b="b"/>
            <a:pathLst>
              <a:path w="2778342" h="767833">
                <a:moveTo>
                  <a:pt x="0" y="0"/>
                </a:moveTo>
                <a:lnTo>
                  <a:pt x="2778342" y="0"/>
                </a:lnTo>
                <a:lnTo>
                  <a:pt x="2778342" y="767833"/>
                </a:lnTo>
                <a:lnTo>
                  <a:pt x="0" y="767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8" name="Freeform 28"/>
          <p:cNvSpPr/>
          <p:nvPr/>
        </p:nvSpPr>
        <p:spPr>
          <a:xfrm>
            <a:off x="17618908" y="5718369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6" y="0"/>
                </a:lnTo>
                <a:lnTo>
                  <a:pt x="484736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28700" y="8533974"/>
            <a:ext cx="724326" cy="724326"/>
          </a:xfrm>
          <a:custGeom>
            <a:avLst/>
            <a:gdLst/>
            <a:ahLst/>
            <a:cxnLst/>
            <a:rect l="l" t="t" r="r" b="b"/>
            <a:pathLst>
              <a:path w="724326" h="724326">
                <a:moveTo>
                  <a:pt x="0" y="0"/>
                </a:moveTo>
                <a:lnTo>
                  <a:pt x="724326" y="0"/>
                </a:lnTo>
                <a:lnTo>
                  <a:pt x="724326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772076" y="8533974"/>
            <a:ext cx="746029" cy="724326"/>
          </a:xfrm>
          <a:custGeom>
            <a:avLst/>
            <a:gdLst/>
            <a:ahLst/>
            <a:cxnLst/>
            <a:rect l="l" t="t" r="r" b="b"/>
            <a:pathLst>
              <a:path w="746029" h="724326">
                <a:moveTo>
                  <a:pt x="0" y="0"/>
                </a:moveTo>
                <a:lnTo>
                  <a:pt x="746028" y="0"/>
                </a:lnTo>
                <a:lnTo>
                  <a:pt x="746028" y="724326"/>
                </a:lnTo>
                <a:lnTo>
                  <a:pt x="0" y="7243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57079" y="5762135"/>
            <a:ext cx="4399880" cy="981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LB" sz="9600" dirty="0"/>
              <a:t>YOLO</a:t>
            </a:r>
            <a:endParaRPr lang="en-US" sz="6999" dirty="0">
              <a:solidFill>
                <a:srgbClr val="000000"/>
              </a:solidFill>
              <a:latin typeface="Retropix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4724400" y="1220289"/>
            <a:ext cx="5662432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</a:pPr>
            <a:r>
              <a:rPr lang="en-US" sz="3200" dirty="0">
                <a:solidFill>
                  <a:srgbClr val="FFFFFF"/>
                </a:solidFill>
                <a:latin typeface="Retropix"/>
              </a:rPr>
              <a:t>Topics Covered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BF3D3E-6F3A-FA73-09FC-B40B6C6684A7}"/>
              </a:ext>
            </a:extLst>
          </p:cNvPr>
          <p:cNvSpPr txBox="1"/>
          <p:nvPr/>
        </p:nvSpPr>
        <p:spPr>
          <a:xfrm>
            <a:off x="6137573" y="2705100"/>
            <a:ext cx="1083149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0" i="0" dirty="0">
                <a:solidFill>
                  <a:srgbClr val="1F1F1F"/>
                </a:solidFill>
                <a:effectLst/>
                <a:latin typeface="Google Sans"/>
              </a:rPr>
              <a:t>YOLO, which stands for "You Only Look Once", is a popular algorithm for object detection in computer vision. It's known for its speed and efficiency, making it ideal for real-time applications.\</a:t>
            </a:r>
          </a:p>
          <a:p>
            <a:r>
              <a:rPr lang="en-GB" sz="4000" b="1" i="0" dirty="0">
                <a:solidFill>
                  <a:srgbClr val="1F1F1F"/>
                </a:solidFill>
                <a:effectLst/>
                <a:latin typeface="Google Sans"/>
              </a:rPr>
              <a:t>Single-Shot Detection:</a:t>
            </a:r>
            <a:r>
              <a:rPr lang="en-GB" sz="4000" b="0" i="0" dirty="0">
                <a:solidFill>
                  <a:srgbClr val="1F1F1F"/>
                </a:solidFill>
                <a:effectLst/>
                <a:latin typeface="Google Sans"/>
              </a:rPr>
              <a:t> Unlike some object detection methods that require multiple passes through an image, YOLO takes a single shot. It uses a convolutional neural network (CNN) to </a:t>
            </a:r>
            <a:r>
              <a:rPr lang="en-GB" sz="4000" b="0" i="0" dirty="0" err="1">
                <a:solidFill>
                  <a:srgbClr val="1F1F1F"/>
                </a:solidFill>
                <a:effectLst/>
                <a:latin typeface="Google Sans"/>
              </a:rPr>
              <a:t>analyze</a:t>
            </a:r>
            <a:r>
              <a:rPr lang="en-GB" sz="4000" b="0" i="0" dirty="0">
                <a:solidFill>
                  <a:srgbClr val="1F1F1F"/>
                </a:solidFill>
                <a:effectLst/>
                <a:latin typeface="Google Sans"/>
              </a:rPr>
              <a:t> the entire image in one go.</a:t>
            </a:r>
            <a:endParaRPr lang="en-LB"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36" y="-5817236"/>
            <a:ext cx="21921472" cy="21921472"/>
          </a:xfrm>
          <a:custGeom>
            <a:avLst/>
            <a:gdLst/>
            <a:ahLst/>
            <a:cxnLst/>
            <a:rect l="l" t="t" r="r" b="b"/>
            <a:pathLst>
              <a:path w="21921472" h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51798" y="6727729"/>
            <a:ext cx="7151220" cy="2327397"/>
          </a:xfrm>
          <a:custGeom>
            <a:avLst/>
            <a:gdLst/>
            <a:ahLst/>
            <a:cxnLst/>
            <a:rect l="l" t="t" r="r" b="b"/>
            <a:pathLst>
              <a:path w="7151220" h="2327397">
                <a:moveTo>
                  <a:pt x="0" y="0"/>
                </a:moveTo>
                <a:lnTo>
                  <a:pt x="7151219" y="0"/>
                </a:lnTo>
                <a:lnTo>
                  <a:pt x="7151219" y="2327397"/>
                </a:lnTo>
                <a:lnTo>
                  <a:pt x="0" y="2327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77168" y="1724416"/>
            <a:ext cx="4364264" cy="8728529"/>
          </a:xfrm>
          <a:custGeom>
            <a:avLst/>
            <a:gdLst/>
            <a:ahLst/>
            <a:cxnLst/>
            <a:rect l="l" t="t" r="r" b="b"/>
            <a:pathLst>
              <a:path w="4364264" h="8728529">
                <a:moveTo>
                  <a:pt x="0" y="0"/>
                </a:moveTo>
                <a:lnTo>
                  <a:pt x="4364264" y="0"/>
                </a:lnTo>
                <a:lnTo>
                  <a:pt x="4364264" y="8728529"/>
                </a:lnTo>
                <a:lnTo>
                  <a:pt x="0" y="872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10347" y="0"/>
            <a:ext cx="3684917" cy="3684917"/>
          </a:xfrm>
          <a:custGeom>
            <a:avLst/>
            <a:gdLst/>
            <a:ahLst/>
            <a:cxnLst/>
            <a:rect l="l" t="t" r="r" b="b"/>
            <a:pathLst>
              <a:path w="3684917" h="3684917">
                <a:moveTo>
                  <a:pt x="0" y="0"/>
                </a:moveTo>
                <a:lnTo>
                  <a:pt x="3684918" y="0"/>
                </a:lnTo>
                <a:lnTo>
                  <a:pt x="3684918" y="3684917"/>
                </a:lnTo>
                <a:lnTo>
                  <a:pt x="0" y="36849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3812" y="-5528151"/>
            <a:ext cx="4364264" cy="8728529"/>
          </a:xfrm>
          <a:custGeom>
            <a:avLst/>
            <a:gdLst/>
            <a:ahLst/>
            <a:cxnLst/>
            <a:rect l="l" t="t" r="r" b="b"/>
            <a:pathLst>
              <a:path w="4364264" h="8728529">
                <a:moveTo>
                  <a:pt x="0" y="0"/>
                </a:moveTo>
                <a:lnTo>
                  <a:pt x="4364264" y="0"/>
                </a:lnTo>
                <a:lnTo>
                  <a:pt x="4364264" y="8728529"/>
                </a:lnTo>
                <a:lnTo>
                  <a:pt x="0" y="87285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43210" y="2152891"/>
            <a:ext cx="10495805" cy="5247903"/>
          </a:xfrm>
          <a:custGeom>
            <a:avLst/>
            <a:gdLst/>
            <a:ahLst/>
            <a:cxnLst/>
            <a:rect l="l" t="t" r="r" b="b"/>
            <a:pathLst>
              <a:path w="10495805" h="5247903">
                <a:moveTo>
                  <a:pt x="0" y="0"/>
                </a:moveTo>
                <a:lnTo>
                  <a:pt x="10495805" y="0"/>
                </a:lnTo>
                <a:lnTo>
                  <a:pt x="10495805" y="5247902"/>
                </a:lnTo>
                <a:lnTo>
                  <a:pt x="0" y="5247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05944" y="2391347"/>
            <a:ext cx="10495805" cy="5247903"/>
          </a:xfrm>
          <a:custGeom>
            <a:avLst/>
            <a:gdLst/>
            <a:ahLst/>
            <a:cxnLst/>
            <a:rect l="l" t="t" r="r" b="b"/>
            <a:pathLst>
              <a:path w="10495805" h="5247903">
                <a:moveTo>
                  <a:pt x="0" y="0"/>
                </a:moveTo>
                <a:lnTo>
                  <a:pt x="10495805" y="0"/>
                </a:lnTo>
                <a:lnTo>
                  <a:pt x="10495805" y="5247902"/>
                </a:lnTo>
                <a:lnTo>
                  <a:pt x="0" y="52479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958123" y="2643525"/>
            <a:ext cx="10495805" cy="5247903"/>
          </a:xfrm>
          <a:custGeom>
            <a:avLst/>
            <a:gdLst/>
            <a:ahLst/>
            <a:cxnLst/>
            <a:rect l="l" t="t" r="r" b="b"/>
            <a:pathLst>
              <a:path w="10495805" h="5247903">
                <a:moveTo>
                  <a:pt x="0" y="0"/>
                </a:moveTo>
                <a:lnTo>
                  <a:pt x="10495805" y="0"/>
                </a:lnTo>
                <a:lnTo>
                  <a:pt x="10495805" y="5247903"/>
                </a:lnTo>
                <a:lnTo>
                  <a:pt x="0" y="52479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227848" y="2909472"/>
            <a:ext cx="581810" cy="581810"/>
          </a:xfrm>
          <a:custGeom>
            <a:avLst/>
            <a:gdLst/>
            <a:ahLst/>
            <a:cxnLst/>
            <a:rect l="l" t="t" r="r" b="b"/>
            <a:pathLst>
              <a:path w="581810" h="581810">
                <a:moveTo>
                  <a:pt x="0" y="0"/>
                </a:moveTo>
                <a:lnTo>
                  <a:pt x="581810" y="0"/>
                </a:lnTo>
                <a:lnTo>
                  <a:pt x="581810" y="581811"/>
                </a:lnTo>
                <a:lnTo>
                  <a:pt x="0" y="5818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848391" y="7478728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0"/>
                </a:lnTo>
                <a:lnTo>
                  <a:pt x="0" y="825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69053" y="2909472"/>
            <a:ext cx="613646" cy="613646"/>
          </a:xfrm>
          <a:custGeom>
            <a:avLst/>
            <a:gdLst/>
            <a:ahLst/>
            <a:cxnLst/>
            <a:rect l="l" t="t" r="r" b="b"/>
            <a:pathLst>
              <a:path w="613646" h="613646">
                <a:moveTo>
                  <a:pt x="0" y="0"/>
                </a:moveTo>
                <a:lnTo>
                  <a:pt x="613646" y="0"/>
                </a:lnTo>
                <a:lnTo>
                  <a:pt x="613646" y="613646"/>
                </a:lnTo>
                <a:lnTo>
                  <a:pt x="0" y="61364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572626" y="1323946"/>
            <a:ext cx="1658982" cy="4147456"/>
            <a:chOff x="0" y="0"/>
            <a:chExt cx="2211976" cy="55299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05988" y="0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2211976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1105988" y="2211976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1105988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05988" y="1105988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3317965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05988" y="3317965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4423953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05988" y="4423953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1284474" y="4613333"/>
              <a:ext cx="749016" cy="727227"/>
            </a:xfrm>
            <a:custGeom>
              <a:avLst/>
              <a:gdLst/>
              <a:ahLst/>
              <a:cxnLst/>
              <a:rect l="l" t="t" r="r" b="b"/>
              <a:pathLst>
                <a:path w="749016" h="727227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4045617" y="8444541"/>
            <a:ext cx="3684917" cy="3684917"/>
          </a:xfrm>
          <a:custGeom>
            <a:avLst/>
            <a:gdLst/>
            <a:ahLst/>
            <a:cxnLst/>
            <a:rect l="l" t="t" r="r" b="b"/>
            <a:pathLst>
              <a:path w="3684917" h="3684917">
                <a:moveTo>
                  <a:pt x="0" y="0"/>
                </a:moveTo>
                <a:lnTo>
                  <a:pt x="3684918" y="0"/>
                </a:lnTo>
                <a:lnTo>
                  <a:pt x="3684918" y="3684918"/>
                </a:lnTo>
                <a:lnTo>
                  <a:pt x="0" y="3684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4676293" y="5072295"/>
            <a:ext cx="8935414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</a:pPr>
            <a:r>
              <a:rPr lang="en-US" sz="6999" u="none" dirty="0">
                <a:solidFill>
                  <a:srgbClr val="000000"/>
                </a:solidFill>
                <a:latin typeface="Retropix"/>
              </a:rPr>
              <a:t>Thank you! </a:t>
            </a:r>
          </a:p>
          <a:p>
            <a:pPr marL="0" lvl="0" indent="0" algn="ctr">
              <a:lnSpc>
                <a:spcPts val="6999"/>
              </a:lnSpc>
            </a:pPr>
            <a:r>
              <a:rPr lang="en-US" sz="6999" u="none" dirty="0">
                <a:solidFill>
                  <a:srgbClr val="000000"/>
                </a:solidFill>
                <a:latin typeface="Retropix"/>
                <a:sym typeface="Wingdings" panose="05000000000000000000" pitchFamily="2" charset="2"/>
              </a:rPr>
              <a:t></a:t>
            </a:r>
            <a:endParaRPr lang="en-US" sz="6999" u="none" dirty="0">
              <a:solidFill>
                <a:srgbClr val="000000"/>
              </a:solidFill>
              <a:latin typeface="Retropix"/>
            </a:endParaRPr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B7634EBA-DBB6-A9F8-3F18-ECC05F54B55C}"/>
              </a:ext>
            </a:extLst>
          </p:cNvPr>
          <p:cNvSpPr/>
          <p:nvPr/>
        </p:nvSpPr>
        <p:spPr>
          <a:xfrm>
            <a:off x="14508497" y="1659798"/>
            <a:ext cx="1212843" cy="1047486"/>
          </a:xfrm>
          <a:custGeom>
            <a:avLst/>
            <a:gdLst/>
            <a:ahLst/>
            <a:cxnLst/>
            <a:rect l="l" t="t" r="r" b="b"/>
            <a:pathLst>
              <a:path w="1636861" h="1737980">
                <a:moveTo>
                  <a:pt x="0" y="0"/>
                </a:moveTo>
                <a:lnTo>
                  <a:pt x="1636862" y="0"/>
                </a:lnTo>
                <a:lnTo>
                  <a:pt x="1636862" y="1737980"/>
                </a:lnTo>
                <a:lnTo>
                  <a:pt x="0" y="173798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CDAF9E46-696F-950D-DDC3-B4E4F0BFD657}"/>
              </a:ext>
            </a:extLst>
          </p:cNvPr>
          <p:cNvSpPr/>
          <p:nvPr/>
        </p:nvSpPr>
        <p:spPr>
          <a:xfrm>
            <a:off x="3061099" y="964330"/>
            <a:ext cx="1274465" cy="1120796"/>
          </a:xfrm>
          <a:custGeom>
            <a:avLst/>
            <a:gdLst/>
            <a:ahLst/>
            <a:cxnLst/>
            <a:rect l="l" t="t" r="r" b="b"/>
            <a:pathLst>
              <a:path w="1636861" h="1737980">
                <a:moveTo>
                  <a:pt x="0" y="0"/>
                </a:moveTo>
                <a:lnTo>
                  <a:pt x="1636862" y="0"/>
                </a:lnTo>
                <a:lnTo>
                  <a:pt x="1636862" y="1737980"/>
                </a:lnTo>
                <a:lnTo>
                  <a:pt x="0" y="173798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38799" y="713214"/>
            <a:ext cx="12272879" cy="6987540"/>
            <a:chOff x="0" y="0"/>
            <a:chExt cx="9149510" cy="9149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638798" y="1104899"/>
            <a:ext cx="12272878" cy="6748253"/>
            <a:chOff x="0" y="0"/>
            <a:chExt cx="9149510" cy="91495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782396" y="1577215"/>
            <a:ext cx="11985683" cy="6428339"/>
            <a:chOff x="0" y="0"/>
            <a:chExt cx="9149510" cy="91495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5638798" y="1399634"/>
            <a:ext cx="12272881" cy="7366561"/>
            <a:chOff x="0" y="0"/>
            <a:chExt cx="9149510" cy="91495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356248" y="1476375"/>
            <a:ext cx="7305277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8000" dirty="0">
                <a:solidFill>
                  <a:srgbClr val="FFFFFF"/>
                </a:solidFill>
                <a:latin typeface="Retropix"/>
              </a:rPr>
              <a:t>Important Features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018509" y="3413580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DDFC54-B7A7-BFF4-B775-E0B9D44B2CEE}"/>
              </a:ext>
            </a:extLst>
          </p:cNvPr>
          <p:cNvSpPr txBox="1"/>
          <p:nvPr/>
        </p:nvSpPr>
        <p:spPr>
          <a:xfrm>
            <a:off x="5929965" y="2841263"/>
            <a:ext cx="1119562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600" b="1" i="0" dirty="0">
                <a:solidFill>
                  <a:srgbClr val="1F1F1F"/>
                </a:solidFill>
                <a:effectLst/>
                <a:latin typeface="Google Sans"/>
              </a:rPr>
              <a:t>Bounding Boxes and Class Probabilities:</a:t>
            </a:r>
            <a:r>
              <a:rPr lang="en-GB" sz="3600" b="0" i="0" dirty="0">
                <a:solidFill>
                  <a:srgbClr val="1F1F1F"/>
                </a:solidFill>
                <a:effectLst/>
                <a:latin typeface="Google Sans"/>
              </a:rPr>
              <a:t> YOLO divides the image into a grid. For each grid cell, it predicts two things:</a:t>
            </a:r>
          </a:p>
          <a:p>
            <a:pPr lvl="1"/>
            <a:r>
              <a:rPr lang="en-GB" sz="3600" b="0" i="0" dirty="0">
                <a:solidFill>
                  <a:srgbClr val="1F1F1F"/>
                </a:solidFill>
                <a:effectLst/>
                <a:latin typeface="Google Sans"/>
              </a:rPr>
              <a:t>Bounding boxes: These boxes highlight the location and size of potential objects within the cell.</a:t>
            </a:r>
          </a:p>
          <a:p>
            <a:pPr lvl="1"/>
            <a:r>
              <a:rPr lang="en-GB" sz="3600" b="0" i="0" dirty="0">
                <a:solidFill>
                  <a:srgbClr val="1F1F1F"/>
                </a:solidFill>
                <a:effectLst/>
                <a:latin typeface="Google Sans"/>
              </a:rPr>
              <a:t>Class probabilities: YOLO assigns a probability score to each class of object (e.g., car, cat, person) for each bounding box. This indicates how likely it is that the box contains that specific object.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AD9C90E4-AB22-0448-C209-12D5227A7284}"/>
              </a:ext>
            </a:extLst>
          </p:cNvPr>
          <p:cNvSpPr txBox="1"/>
          <p:nvPr/>
        </p:nvSpPr>
        <p:spPr>
          <a:xfrm>
            <a:off x="16622378" y="9374732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36" name="Screen Recording 2024-04-12 at 9.35.16 PM" descr="Screen Recording 2024-04-12 at 9.35.16 PM">
            <a:hlinkClick r:id="" action="ppaction://media"/>
            <a:extLst>
              <a:ext uri="{FF2B5EF4-FFF2-40B4-BE49-F238E27FC236}">
                <a16:creationId xmlns:a16="http://schemas.microsoft.com/office/drawing/2014/main" id="{C591FC4E-AF25-2032-7D0B-345566A02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894014" y="321127"/>
            <a:ext cx="14499971" cy="8045310"/>
          </a:xfrm>
          <a:prstGeom prst="rect">
            <a:avLst/>
          </a:prstGeom>
        </p:spPr>
      </p:pic>
      <p:sp>
        <p:nvSpPr>
          <p:cNvPr id="37" name="TextBox 27">
            <a:extLst>
              <a:ext uri="{FF2B5EF4-FFF2-40B4-BE49-F238E27FC236}">
                <a16:creationId xmlns:a16="http://schemas.microsoft.com/office/drawing/2014/main" id="{C9F7F71F-06C2-810C-81D7-45B808EAD87C}"/>
              </a:ext>
            </a:extLst>
          </p:cNvPr>
          <p:cNvSpPr txBox="1"/>
          <p:nvPr/>
        </p:nvSpPr>
        <p:spPr>
          <a:xfrm>
            <a:off x="16622378" y="9374732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9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2075BF0F-99CA-F4DF-A2D3-D9511AB6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414" y="210994"/>
            <a:ext cx="7999269" cy="46140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1608" y="210994"/>
            <a:ext cx="10301731" cy="3870009"/>
            <a:chOff x="-11672219" y="-3463129"/>
            <a:chExt cx="13735641" cy="5160012"/>
          </a:xfrm>
        </p:grpSpPr>
        <p:sp>
          <p:nvSpPr>
            <p:cNvPr id="4" name="TextBox 4"/>
            <p:cNvSpPr txBox="1"/>
            <p:nvPr/>
          </p:nvSpPr>
          <p:spPr>
            <a:xfrm>
              <a:off x="-11672219" y="-3463129"/>
              <a:ext cx="7964888" cy="1538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99"/>
                </a:lnSpc>
              </a:pPr>
              <a:r>
                <a:rPr lang="en-LB" sz="8800" dirty="0">
                  <a:solidFill>
                    <a:schemeClr val="bg1"/>
                  </a:solidFill>
                </a:rPr>
                <a:t>Dataset</a:t>
              </a:r>
              <a:endParaRPr lang="en-US" sz="8999" dirty="0">
                <a:solidFill>
                  <a:schemeClr val="bg1"/>
                </a:solidFill>
                <a:latin typeface="Retropix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1246518" y="-1832204"/>
              <a:ext cx="13309940" cy="35290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Collection: We collected a dataset of over 2000 images of people in falling motion.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Annotation: We used </a:t>
              </a:r>
              <a:r>
                <a:rPr lang="en-US" sz="3000" dirty="0" err="1">
                  <a:solidFill>
                    <a:srgbClr val="FFFFFF"/>
                  </a:solidFill>
                  <a:latin typeface="Public Sans"/>
                </a:rPr>
                <a:t>roboflows</a:t>
              </a: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 annotation tool to annotate the images.</a:t>
              </a:r>
            </a:p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ublic Sans"/>
                </a:rPr>
                <a:t>File structure: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01906" y="4931450"/>
            <a:ext cx="924708" cy="707822"/>
          </a:xfrm>
          <a:custGeom>
            <a:avLst/>
            <a:gdLst/>
            <a:ahLst/>
            <a:cxnLst/>
            <a:rect l="l" t="t" r="r" b="b"/>
            <a:pathLst>
              <a:path w="924708" h="707822">
                <a:moveTo>
                  <a:pt x="0" y="0"/>
                </a:moveTo>
                <a:lnTo>
                  <a:pt x="924708" y="0"/>
                </a:lnTo>
                <a:lnTo>
                  <a:pt x="924708" y="707821"/>
                </a:lnTo>
                <a:lnTo>
                  <a:pt x="0" y="707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12AD7AAC-8809-01FD-4C5D-F1CF3E956427}"/>
              </a:ext>
            </a:extLst>
          </p:cNvPr>
          <p:cNvSpPr/>
          <p:nvPr/>
        </p:nvSpPr>
        <p:spPr>
          <a:xfrm>
            <a:off x="2299338" y="4939748"/>
            <a:ext cx="924708" cy="707822"/>
          </a:xfrm>
          <a:custGeom>
            <a:avLst/>
            <a:gdLst/>
            <a:ahLst/>
            <a:cxnLst/>
            <a:rect l="l" t="t" r="r" b="b"/>
            <a:pathLst>
              <a:path w="924708" h="707822">
                <a:moveTo>
                  <a:pt x="0" y="0"/>
                </a:moveTo>
                <a:lnTo>
                  <a:pt x="924708" y="0"/>
                </a:lnTo>
                <a:lnTo>
                  <a:pt x="924708" y="707821"/>
                </a:lnTo>
                <a:lnTo>
                  <a:pt x="0" y="707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87E1E6B-86BB-DFFE-D7C1-29BEC70D0B54}"/>
              </a:ext>
            </a:extLst>
          </p:cNvPr>
          <p:cNvSpPr/>
          <p:nvPr/>
        </p:nvSpPr>
        <p:spPr>
          <a:xfrm>
            <a:off x="3781067" y="4954217"/>
            <a:ext cx="924708" cy="707822"/>
          </a:xfrm>
          <a:custGeom>
            <a:avLst/>
            <a:gdLst/>
            <a:ahLst/>
            <a:cxnLst/>
            <a:rect l="l" t="t" r="r" b="b"/>
            <a:pathLst>
              <a:path w="924708" h="707822">
                <a:moveTo>
                  <a:pt x="0" y="0"/>
                </a:moveTo>
                <a:lnTo>
                  <a:pt x="924708" y="0"/>
                </a:lnTo>
                <a:lnTo>
                  <a:pt x="924708" y="707821"/>
                </a:lnTo>
                <a:lnTo>
                  <a:pt x="0" y="707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67B0E1-03B0-EB7E-BCDE-2386ADAC3976}"/>
              </a:ext>
            </a:extLst>
          </p:cNvPr>
          <p:cNvSpPr txBox="1"/>
          <p:nvPr/>
        </p:nvSpPr>
        <p:spPr>
          <a:xfrm>
            <a:off x="847875" y="5877837"/>
            <a:ext cx="92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25A118-CB1D-D6B3-D785-81B95BF16B52}"/>
              </a:ext>
            </a:extLst>
          </p:cNvPr>
          <p:cNvSpPr txBox="1"/>
          <p:nvPr/>
        </p:nvSpPr>
        <p:spPr>
          <a:xfrm>
            <a:off x="2299338" y="5926983"/>
            <a:ext cx="92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85E2B6-A965-2206-C7C2-D5ABD475ED4E}"/>
              </a:ext>
            </a:extLst>
          </p:cNvPr>
          <p:cNvSpPr txBox="1"/>
          <p:nvPr/>
        </p:nvSpPr>
        <p:spPr>
          <a:xfrm>
            <a:off x="3805820" y="5877837"/>
            <a:ext cx="92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valid</a:t>
            </a:r>
          </a:p>
        </p:txBody>
      </p:sp>
      <p:pic>
        <p:nvPicPr>
          <p:cNvPr id="31" name="Content Placeholder 7">
            <a:extLst>
              <a:ext uri="{FF2B5EF4-FFF2-40B4-BE49-F238E27FC236}">
                <a16:creationId xmlns:a16="http://schemas.microsoft.com/office/drawing/2014/main" id="{09BDF644-0DAA-AF4D-03A4-B849CD544BF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89414" y="3924300"/>
            <a:ext cx="7999269" cy="5056068"/>
          </a:xfrm>
          <a:prstGeom prst="rect">
            <a:avLst/>
          </a:prstGeom>
        </p:spPr>
      </p:pic>
      <p:sp>
        <p:nvSpPr>
          <p:cNvPr id="32" name="Freeform 7">
            <a:extLst>
              <a:ext uri="{FF2B5EF4-FFF2-40B4-BE49-F238E27FC236}">
                <a16:creationId xmlns:a16="http://schemas.microsoft.com/office/drawing/2014/main" id="{70125ACA-EABB-163F-201F-30BE18A0060E}"/>
              </a:ext>
            </a:extLst>
          </p:cNvPr>
          <p:cNvSpPr/>
          <p:nvPr/>
        </p:nvSpPr>
        <p:spPr>
          <a:xfrm>
            <a:off x="5322814" y="4954217"/>
            <a:ext cx="924708" cy="707822"/>
          </a:xfrm>
          <a:custGeom>
            <a:avLst/>
            <a:gdLst/>
            <a:ahLst/>
            <a:cxnLst/>
            <a:rect l="l" t="t" r="r" b="b"/>
            <a:pathLst>
              <a:path w="924708" h="707822">
                <a:moveTo>
                  <a:pt x="0" y="0"/>
                </a:moveTo>
                <a:lnTo>
                  <a:pt x="924708" y="0"/>
                </a:lnTo>
                <a:lnTo>
                  <a:pt x="924708" y="707821"/>
                </a:lnTo>
                <a:lnTo>
                  <a:pt x="0" y="707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97CA6197-AD0C-69DB-394E-00E0EE0068F1}"/>
              </a:ext>
            </a:extLst>
          </p:cNvPr>
          <p:cNvSpPr/>
          <p:nvPr/>
        </p:nvSpPr>
        <p:spPr>
          <a:xfrm>
            <a:off x="6997617" y="4954217"/>
            <a:ext cx="924708" cy="707822"/>
          </a:xfrm>
          <a:custGeom>
            <a:avLst/>
            <a:gdLst/>
            <a:ahLst/>
            <a:cxnLst/>
            <a:rect l="l" t="t" r="r" b="b"/>
            <a:pathLst>
              <a:path w="924708" h="707822">
                <a:moveTo>
                  <a:pt x="0" y="0"/>
                </a:moveTo>
                <a:lnTo>
                  <a:pt x="924708" y="0"/>
                </a:lnTo>
                <a:lnTo>
                  <a:pt x="924708" y="707821"/>
                </a:lnTo>
                <a:lnTo>
                  <a:pt x="0" y="7078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BDD53A-63A6-C2F5-344C-960E4D750C10}"/>
              </a:ext>
            </a:extLst>
          </p:cNvPr>
          <p:cNvSpPr txBox="1"/>
          <p:nvPr/>
        </p:nvSpPr>
        <p:spPr>
          <a:xfrm>
            <a:off x="5312302" y="5900840"/>
            <a:ext cx="1240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AD6D83-CA50-DCBA-BF1C-1B3926392E87}"/>
              </a:ext>
            </a:extLst>
          </p:cNvPr>
          <p:cNvSpPr txBox="1"/>
          <p:nvPr/>
        </p:nvSpPr>
        <p:spPr>
          <a:xfrm>
            <a:off x="6974843" y="5877836"/>
            <a:ext cx="924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labels</a:t>
            </a: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AE1275A0-862F-BE61-9F3F-7C02237ADD1C}"/>
              </a:ext>
            </a:extLst>
          </p:cNvPr>
          <p:cNvSpPr txBox="1"/>
          <p:nvPr/>
        </p:nvSpPr>
        <p:spPr>
          <a:xfrm>
            <a:off x="16622378" y="9374732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</p:spTree>
    <p:extLst>
      <p:ext uri="{BB962C8B-B14F-4D97-AF65-F5344CB8AC3E}">
        <p14:creationId xmlns:p14="http://schemas.microsoft.com/office/powerpoint/2010/main" val="95961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9C850A3F-D97A-E775-BDFE-5B761CA4A24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" y="0"/>
            <a:ext cx="18288000" cy="9052697"/>
          </a:xfrm>
          <a:prstGeom prst="rect">
            <a:avLst/>
          </a:prstGeom>
        </p:spPr>
      </p:pic>
      <p:sp>
        <p:nvSpPr>
          <p:cNvPr id="3" name="TextBox 27">
            <a:extLst>
              <a:ext uri="{FF2B5EF4-FFF2-40B4-BE49-F238E27FC236}">
                <a16:creationId xmlns:a16="http://schemas.microsoft.com/office/drawing/2014/main" id="{45DA3C05-0BF1-1AB0-36AF-DD27BA41DB42}"/>
              </a:ext>
            </a:extLst>
          </p:cNvPr>
          <p:cNvSpPr txBox="1"/>
          <p:nvPr/>
        </p:nvSpPr>
        <p:spPr>
          <a:xfrm>
            <a:off x="16622378" y="9408319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</p:spTree>
    <p:extLst>
      <p:ext uri="{BB962C8B-B14F-4D97-AF65-F5344CB8AC3E}">
        <p14:creationId xmlns:p14="http://schemas.microsoft.com/office/powerpoint/2010/main" val="152924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8" name="Freeform 28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E1E8D0F-E694-0488-2E7B-E2A73C70AB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-190500"/>
            <a:ext cx="18288000" cy="9246657"/>
          </a:xfrm>
          <a:prstGeom prst="rect">
            <a:avLst/>
          </a:prstGeom>
        </p:spPr>
      </p:pic>
      <p:sp>
        <p:nvSpPr>
          <p:cNvPr id="4" name="TextBox 27">
            <a:extLst>
              <a:ext uri="{FF2B5EF4-FFF2-40B4-BE49-F238E27FC236}">
                <a16:creationId xmlns:a16="http://schemas.microsoft.com/office/drawing/2014/main" id="{46E732B2-0388-4EB4-FA1C-1A5956D5A889}"/>
              </a:ext>
            </a:extLst>
          </p:cNvPr>
          <p:cNvSpPr txBox="1"/>
          <p:nvPr/>
        </p:nvSpPr>
        <p:spPr>
          <a:xfrm>
            <a:off x="16622378" y="9408319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</p:spTree>
    <p:extLst>
      <p:ext uri="{BB962C8B-B14F-4D97-AF65-F5344CB8AC3E}">
        <p14:creationId xmlns:p14="http://schemas.microsoft.com/office/powerpoint/2010/main" val="160941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16736" y="-5817236"/>
            <a:ext cx="21921472" cy="21921472"/>
          </a:xfrm>
          <a:custGeom>
            <a:avLst/>
            <a:gdLst/>
            <a:ahLst/>
            <a:cxnLst/>
            <a:rect l="l" t="t" r="r" b="b"/>
            <a:pathLst>
              <a:path w="21921472" h="21921472">
                <a:moveTo>
                  <a:pt x="0" y="0"/>
                </a:moveTo>
                <a:lnTo>
                  <a:pt x="21921472" y="0"/>
                </a:lnTo>
                <a:lnTo>
                  <a:pt x="21921472" y="21921472"/>
                </a:lnTo>
                <a:lnTo>
                  <a:pt x="0" y="2192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36596" y="1839339"/>
            <a:ext cx="14235927" cy="6629441"/>
            <a:chOff x="0" y="0"/>
            <a:chExt cx="3749380" cy="17460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49380" cy="1746026"/>
            </a:xfrm>
            <a:custGeom>
              <a:avLst/>
              <a:gdLst/>
              <a:ahLst/>
              <a:cxnLst/>
              <a:rect l="l" t="t" r="r" b="b"/>
              <a:pathLst>
                <a:path w="3749380" h="1746026">
                  <a:moveTo>
                    <a:pt x="0" y="0"/>
                  </a:moveTo>
                  <a:lnTo>
                    <a:pt x="3749380" y="0"/>
                  </a:lnTo>
                  <a:lnTo>
                    <a:pt x="3749380" y="1746026"/>
                  </a:lnTo>
                  <a:lnTo>
                    <a:pt x="0" y="1746026"/>
                  </a:lnTo>
                  <a:close/>
                </a:path>
              </a:pathLst>
            </a:custGeom>
            <a:solidFill>
              <a:srgbClr val="FEFF99"/>
            </a:solidFill>
            <a:ln w="95250" cap="sq">
              <a:solidFill>
                <a:srgbClr val="CCCCCC"/>
              </a:solidFill>
              <a:prstDash val="sysDot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749380" cy="1784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301375" y="0"/>
            <a:ext cx="20890750" cy="795781"/>
            <a:chOff x="0" y="0"/>
            <a:chExt cx="27854334" cy="106104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502091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5502091" h="209588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39275" y="269112"/>
              <a:ext cx="26975784" cy="51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301375" y="9491219"/>
            <a:ext cx="20890750" cy="795781"/>
            <a:chOff x="0" y="0"/>
            <a:chExt cx="27854334" cy="106104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7854334" cy="1061041"/>
              <a:chOff x="0" y="0"/>
              <a:chExt cx="5502091" cy="20958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502091" cy="209588"/>
              </a:xfrm>
              <a:custGeom>
                <a:avLst/>
                <a:gdLst/>
                <a:ahLst/>
                <a:cxnLst/>
                <a:rect l="l" t="t" r="r" b="b"/>
                <a:pathLst>
                  <a:path w="5502091" h="209588">
                    <a:moveTo>
                      <a:pt x="0" y="0"/>
                    </a:moveTo>
                    <a:lnTo>
                      <a:pt x="5502091" y="0"/>
                    </a:lnTo>
                    <a:lnTo>
                      <a:pt x="5502091" y="209588"/>
                    </a:lnTo>
                    <a:lnTo>
                      <a:pt x="0" y="209588"/>
                    </a:lnTo>
                    <a:close/>
                  </a:path>
                </a:pathLst>
              </a:custGeom>
              <a:solidFill>
                <a:srgbClr val="1818B7"/>
              </a:solidFill>
              <a:ln w="95250" cap="sq">
                <a:solidFill>
                  <a:srgbClr val="1818B7"/>
                </a:solidFill>
                <a:prstDash val="solid"/>
                <a:miter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5502091" cy="257213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439275" y="269112"/>
              <a:ext cx="26975784" cy="513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FFFFFF"/>
                  </a:solidFill>
                  <a:latin typeface="Retropix"/>
                </a:rPr>
                <a:t>Section Header • Section Header • Section Header • Section Header • Section Header • Section Header • Section Header • Section Header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881834" y="5050556"/>
            <a:ext cx="1658982" cy="4147456"/>
            <a:chOff x="0" y="0"/>
            <a:chExt cx="2211976" cy="55299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1105988" y="0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2211976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1105988" y="2211976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9"/>
                  </a:lnTo>
                  <a:lnTo>
                    <a:pt x="0" y="1105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1105988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1105988" y="1105988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0" y="3317965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1105988" y="3317965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4423953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105988" y="4423953"/>
              <a:ext cx="1105988" cy="1105988"/>
            </a:xfrm>
            <a:custGeom>
              <a:avLst/>
              <a:gdLst/>
              <a:ahLst/>
              <a:cxnLst/>
              <a:rect l="l" t="t" r="r" b="b"/>
              <a:pathLst>
                <a:path w="1105988" h="1105988">
                  <a:moveTo>
                    <a:pt x="0" y="0"/>
                  </a:moveTo>
                  <a:lnTo>
                    <a:pt x="1105988" y="0"/>
                  </a:lnTo>
                  <a:lnTo>
                    <a:pt x="1105988" y="1105988"/>
                  </a:lnTo>
                  <a:lnTo>
                    <a:pt x="0" y="11059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Freeform 30"/>
            <p:cNvSpPr/>
            <p:nvPr/>
          </p:nvSpPr>
          <p:spPr>
            <a:xfrm>
              <a:off x="1284474" y="4613333"/>
              <a:ext cx="749016" cy="727227"/>
            </a:xfrm>
            <a:custGeom>
              <a:avLst/>
              <a:gdLst/>
              <a:ahLst/>
              <a:cxnLst/>
              <a:rect l="l" t="t" r="r" b="b"/>
              <a:pathLst>
                <a:path w="749016" h="727227">
                  <a:moveTo>
                    <a:pt x="0" y="0"/>
                  </a:moveTo>
                  <a:lnTo>
                    <a:pt x="749016" y="0"/>
                  </a:lnTo>
                  <a:lnTo>
                    <a:pt x="749016" y="727227"/>
                  </a:lnTo>
                  <a:lnTo>
                    <a:pt x="0" y="727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 rot="3207690">
            <a:off x="6778520" y="8056080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8305162" y="6669969"/>
            <a:ext cx="635693" cy="654740"/>
          </a:xfrm>
          <a:custGeom>
            <a:avLst/>
            <a:gdLst/>
            <a:ahLst/>
            <a:cxnLst/>
            <a:rect l="l" t="t" r="r" b="b"/>
            <a:pathLst>
              <a:path w="635693" h="654740">
                <a:moveTo>
                  <a:pt x="0" y="0"/>
                </a:moveTo>
                <a:lnTo>
                  <a:pt x="635692" y="0"/>
                </a:lnTo>
                <a:lnTo>
                  <a:pt x="635692" y="654740"/>
                </a:lnTo>
                <a:lnTo>
                  <a:pt x="0" y="65474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2474728" y="2252104"/>
            <a:ext cx="798979" cy="798979"/>
          </a:xfrm>
          <a:custGeom>
            <a:avLst/>
            <a:gdLst/>
            <a:ahLst/>
            <a:cxnLst/>
            <a:rect l="l" t="t" r="r" b="b"/>
            <a:pathLst>
              <a:path w="798979" h="798979">
                <a:moveTo>
                  <a:pt x="0" y="0"/>
                </a:moveTo>
                <a:lnTo>
                  <a:pt x="798979" y="0"/>
                </a:lnTo>
                <a:lnTo>
                  <a:pt x="798979" y="798979"/>
                </a:lnTo>
                <a:lnTo>
                  <a:pt x="0" y="79897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4502556" y="2122968"/>
            <a:ext cx="824090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 dirty="0">
                <a:solidFill>
                  <a:srgbClr val="000000"/>
                </a:solidFill>
                <a:latin typeface="Retropix"/>
              </a:rPr>
              <a:t>Labels</a:t>
            </a:r>
          </a:p>
        </p:txBody>
      </p:sp>
      <p:sp>
        <p:nvSpPr>
          <p:cNvPr id="35" name="Freeform 35"/>
          <p:cNvSpPr/>
          <p:nvPr/>
        </p:nvSpPr>
        <p:spPr>
          <a:xfrm>
            <a:off x="13344126" y="2353235"/>
            <a:ext cx="2527153" cy="473267"/>
          </a:xfrm>
          <a:custGeom>
            <a:avLst/>
            <a:gdLst/>
            <a:ahLst/>
            <a:cxnLst/>
            <a:rect l="l" t="t" r="r" b="b"/>
            <a:pathLst>
              <a:path w="2527153" h="473267">
                <a:moveTo>
                  <a:pt x="0" y="0"/>
                </a:moveTo>
                <a:lnTo>
                  <a:pt x="2527153" y="0"/>
                </a:lnTo>
                <a:lnTo>
                  <a:pt x="2527153" y="473266"/>
                </a:lnTo>
                <a:lnTo>
                  <a:pt x="0" y="4732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pic>
        <p:nvPicPr>
          <p:cNvPr id="36" name="Content Placeholder 4">
            <a:extLst>
              <a:ext uri="{FF2B5EF4-FFF2-40B4-BE49-F238E27FC236}">
                <a16:creationId xmlns:a16="http://schemas.microsoft.com/office/drawing/2014/main" id="{14367CD9-4749-A969-C3FC-A72F802FC495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57283" y="3901705"/>
            <a:ext cx="13013996" cy="2163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38799" y="713214"/>
            <a:ext cx="12272879" cy="6987540"/>
            <a:chOff x="0" y="0"/>
            <a:chExt cx="9149510" cy="91495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5638798" y="1104899"/>
            <a:ext cx="12272878" cy="6748253"/>
            <a:chOff x="0" y="0"/>
            <a:chExt cx="9149510" cy="91495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782396" y="1577215"/>
            <a:ext cx="11985683" cy="6428339"/>
            <a:chOff x="0" y="0"/>
            <a:chExt cx="9149510" cy="91495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5638798" y="1399634"/>
            <a:ext cx="12272881" cy="7366561"/>
            <a:chOff x="0" y="0"/>
            <a:chExt cx="9149510" cy="91495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49510" cy="9149510"/>
            </a:xfrm>
            <a:custGeom>
              <a:avLst/>
              <a:gdLst/>
              <a:ahLst/>
              <a:cxnLst/>
              <a:rect l="l" t="t" r="r" b="b"/>
              <a:pathLst>
                <a:path w="9149510" h="9149510">
                  <a:moveTo>
                    <a:pt x="0" y="0"/>
                  </a:moveTo>
                  <a:lnTo>
                    <a:pt x="9149510" y="0"/>
                  </a:lnTo>
                  <a:lnTo>
                    <a:pt x="9149510" y="9149510"/>
                  </a:lnTo>
                  <a:lnTo>
                    <a:pt x="0" y="9149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341154" y="287255"/>
              <a:ext cx="444643" cy="430091"/>
            </a:xfrm>
            <a:custGeom>
              <a:avLst/>
              <a:gdLst/>
              <a:ahLst/>
              <a:cxnLst/>
              <a:rect l="l" t="t" r="r" b="b"/>
              <a:pathLst>
                <a:path w="444643" h="430091">
                  <a:moveTo>
                    <a:pt x="0" y="0"/>
                  </a:moveTo>
                  <a:lnTo>
                    <a:pt x="444644" y="0"/>
                  </a:lnTo>
                  <a:lnTo>
                    <a:pt x="444644" y="430092"/>
                  </a:lnTo>
                  <a:lnTo>
                    <a:pt x="0" y="430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356248" y="1476375"/>
            <a:ext cx="7305277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8000" dirty="0">
                <a:solidFill>
                  <a:srgbClr val="FFFFFF"/>
                </a:solidFill>
                <a:latin typeface="Retropix"/>
              </a:rPr>
              <a:t>Inference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9052698"/>
            <a:ext cx="18288000" cy="1234302"/>
            <a:chOff x="0" y="0"/>
            <a:chExt cx="4816593" cy="3250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325084"/>
            </a:xfrm>
            <a:custGeom>
              <a:avLst/>
              <a:gdLst/>
              <a:ahLst/>
              <a:cxnLst/>
              <a:rect l="l" t="t" r="r" b="b"/>
              <a:pathLst>
                <a:path w="4816592" h="325084">
                  <a:moveTo>
                    <a:pt x="0" y="0"/>
                  </a:moveTo>
                  <a:lnTo>
                    <a:pt x="4816592" y="0"/>
                  </a:lnTo>
                  <a:lnTo>
                    <a:pt x="4816592" y="325084"/>
                  </a:lnTo>
                  <a:lnTo>
                    <a:pt x="0" y="325084"/>
                  </a:lnTo>
                  <a:close/>
                </a:path>
              </a:pathLst>
            </a:custGeom>
            <a:solidFill>
              <a:srgbClr val="CCCCCC"/>
            </a:solidFill>
            <a:ln w="95250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3631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37414" y="9267586"/>
            <a:ext cx="804526" cy="804526"/>
            <a:chOff x="0" y="0"/>
            <a:chExt cx="1072702" cy="10727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2702" cy="1072702"/>
            </a:xfrm>
            <a:custGeom>
              <a:avLst/>
              <a:gdLst/>
              <a:ahLst/>
              <a:cxnLst/>
              <a:rect l="l" t="t" r="r" b="b"/>
              <a:pathLst>
                <a:path w="1072702" h="1072702">
                  <a:moveTo>
                    <a:pt x="0" y="0"/>
                  </a:moveTo>
                  <a:lnTo>
                    <a:pt x="1072702" y="0"/>
                  </a:lnTo>
                  <a:lnTo>
                    <a:pt x="1072702" y="1072702"/>
                  </a:lnTo>
                  <a:lnTo>
                    <a:pt x="0" y="1072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58445" y="150016"/>
              <a:ext cx="755811" cy="772669"/>
            </a:xfrm>
            <a:custGeom>
              <a:avLst/>
              <a:gdLst/>
              <a:ahLst/>
              <a:cxnLst/>
              <a:rect l="l" t="t" r="r" b="b"/>
              <a:pathLst>
                <a:path w="755811" h="772669">
                  <a:moveTo>
                    <a:pt x="0" y="0"/>
                  </a:moveTo>
                  <a:lnTo>
                    <a:pt x="755811" y="0"/>
                  </a:lnTo>
                  <a:lnTo>
                    <a:pt x="755811" y="772670"/>
                  </a:lnTo>
                  <a:lnTo>
                    <a:pt x="0" y="772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423082" y="9291263"/>
            <a:ext cx="807064" cy="757173"/>
          </a:xfrm>
          <a:custGeom>
            <a:avLst/>
            <a:gdLst/>
            <a:ahLst/>
            <a:cxnLst/>
            <a:rect l="l" t="t" r="r" b="b"/>
            <a:pathLst>
              <a:path w="807064" h="757173">
                <a:moveTo>
                  <a:pt x="0" y="0"/>
                </a:moveTo>
                <a:lnTo>
                  <a:pt x="807064" y="0"/>
                </a:lnTo>
                <a:lnTo>
                  <a:pt x="807064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395752" y="9327294"/>
            <a:ext cx="662689" cy="685111"/>
          </a:xfrm>
          <a:custGeom>
            <a:avLst/>
            <a:gdLst/>
            <a:ahLst/>
            <a:cxnLst/>
            <a:rect l="l" t="t" r="r" b="b"/>
            <a:pathLst>
              <a:path w="662689" h="685111">
                <a:moveTo>
                  <a:pt x="0" y="0"/>
                </a:moveTo>
                <a:lnTo>
                  <a:pt x="662688" y="0"/>
                </a:lnTo>
                <a:lnTo>
                  <a:pt x="662688" y="685110"/>
                </a:lnTo>
                <a:lnTo>
                  <a:pt x="0" y="6851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062279" y="9335724"/>
            <a:ext cx="668249" cy="668249"/>
          </a:xfrm>
          <a:custGeom>
            <a:avLst/>
            <a:gdLst/>
            <a:ahLst/>
            <a:cxnLst/>
            <a:rect l="l" t="t" r="r" b="b"/>
            <a:pathLst>
              <a:path w="668249" h="668249">
                <a:moveTo>
                  <a:pt x="0" y="0"/>
                </a:moveTo>
                <a:lnTo>
                  <a:pt x="668250" y="0"/>
                </a:lnTo>
                <a:lnTo>
                  <a:pt x="668250" y="668250"/>
                </a:lnTo>
                <a:lnTo>
                  <a:pt x="0" y="6682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224046" y="9309278"/>
            <a:ext cx="672629" cy="721142"/>
          </a:xfrm>
          <a:custGeom>
            <a:avLst/>
            <a:gdLst/>
            <a:ahLst/>
            <a:cxnLst/>
            <a:rect l="l" t="t" r="r" b="b"/>
            <a:pathLst>
              <a:path w="672629" h="721142">
                <a:moveTo>
                  <a:pt x="0" y="0"/>
                </a:moveTo>
                <a:lnTo>
                  <a:pt x="672628" y="0"/>
                </a:lnTo>
                <a:lnTo>
                  <a:pt x="672628" y="721142"/>
                </a:lnTo>
                <a:lnTo>
                  <a:pt x="0" y="7211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4877084" y="9291263"/>
            <a:ext cx="905315" cy="757173"/>
          </a:xfrm>
          <a:custGeom>
            <a:avLst/>
            <a:gdLst/>
            <a:ahLst/>
            <a:cxnLst/>
            <a:rect l="l" t="t" r="r" b="b"/>
            <a:pathLst>
              <a:path w="905315" h="757173">
                <a:moveTo>
                  <a:pt x="0" y="0"/>
                </a:moveTo>
                <a:lnTo>
                  <a:pt x="905315" y="0"/>
                </a:lnTo>
                <a:lnTo>
                  <a:pt x="905315" y="757173"/>
                </a:lnTo>
                <a:lnTo>
                  <a:pt x="0" y="75717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018509" y="3413580"/>
            <a:ext cx="484735" cy="825401"/>
          </a:xfrm>
          <a:custGeom>
            <a:avLst/>
            <a:gdLst/>
            <a:ahLst/>
            <a:cxnLst/>
            <a:rect l="l" t="t" r="r" b="b"/>
            <a:pathLst>
              <a:path w="484735" h="825401">
                <a:moveTo>
                  <a:pt x="0" y="0"/>
                </a:moveTo>
                <a:lnTo>
                  <a:pt x="484735" y="0"/>
                </a:lnTo>
                <a:lnTo>
                  <a:pt x="484735" y="825401"/>
                </a:lnTo>
                <a:lnTo>
                  <a:pt x="0" y="82540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DDFC54-B7A7-BFF4-B775-E0B9D44B2CEE}"/>
              </a:ext>
            </a:extLst>
          </p:cNvPr>
          <p:cNvSpPr txBox="1"/>
          <p:nvPr/>
        </p:nvSpPr>
        <p:spPr>
          <a:xfrm>
            <a:off x="5929965" y="2841263"/>
            <a:ext cx="111956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rgbClr val="1F1F1F"/>
                </a:solidFill>
                <a:effectLst/>
                <a:latin typeface="Google Sans"/>
              </a:rPr>
              <a:t>To make our model work on all devices even on less powerful ones, we decided to use inference for cloud computing.</a:t>
            </a:r>
          </a:p>
          <a:p>
            <a:pPr algn="l"/>
            <a:r>
              <a:rPr lang="en-US" sz="3600" b="1" i="0" dirty="0">
                <a:solidFill>
                  <a:srgbClr val="1F1F1F"/>
                </a:solidFill>
                <a:effectLst/>
                <a:latin typeface="Google Sans"/>
              </a:rPr>
              <a:t>We used the model we trained on </a:t>
            </a:r>
            <a:r>
              <a:rPr lang="en-US" sz="3600" b="1" i="0" dirty="0" err="1">
                <a:solidFill>
                  <a:srgbClr val="1F1F1F"/>
                </a:solidFill>
                <a:effectLst/>
                <a:latin typeface="Google Sans"/>
              </a:rPr>
              <a:t>Roboflow</a:t>
            </a:r>
            <a:r>
              <a:rPr lang="en-US" sz="3600" b="1" i="0" dirty="0">
                <a:solidFill>
                  <a:srgbClr val="1F1F1F"/>
                </a:solidFill>
                <a:effectLst/>
                <a:latin typeface="Google Sans"/>
              </a:rPr>
              <a:t> to make </a:t>
            </a:r>
            <a:r>
              <a:rPr lang="en-US" sz="3600" b="1" i="0" dirty="0" err="1">
                <a:solidFill>
                  <a:srgbClr val="1F1F1F"/>
                </a:solidFill>
                <a:effectLst/>
                <a:latin typeface="Google Sans"/>
              </a:rPr>
              <a:t>api</a:t>
            </a:r>
            <a:r>
              <a:rPr lang="en-US" sz="3600" b="1" i="0" dirty="0">
                <a:solidFill>
                  <a:srgbClr val="1F1F1F"/>
                </a:solidFill>
                <a:effectLst/>
                <a:latin typeface="Google Sans"/>
              </a:rPr>
              <a:t> calls on the images, that are ultimately frames of the video being captured live on the webcam.</a:t>
            </a:r>
          </a:p>
        </p:txBody>
      </p:sp>
      <p:sp>
        <p:nvSpPr>
          <p:cNvPr id="30" name="TextBox 27">
            <a:extLst>
              <a:ext uri="{FF2B5EF4-FFF2-40B4-BE49-F238E27FC236}">
                <a16:creationId xmlns:a16="http://schemas.microsoft.com/office/drawing/2014/main" id="{CF04CA4E-EDCB-49AF-AA44-C483FBB3CC92}"/>
              </a:ext>
            </a:extLst>
          </p:cNvPr>
          <p:cNvSpPr txBox="1"/>
          <p:nvPr/>
        </p:nvSpPr>
        <p:spPr>
          <a:xfrm>
            <a:off x="16622378" y="9374732"/>
            <a:ext cx="1171723" cy="535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3200" dirty="0">
                <a:solidFill>
                  <a:srgbClr val="000000"/>
                </a:solidFill>
                <a:latin typeface="Retropix"/>
              </a:rPr>
              <a:t>11:11AM</a:t>
            </a:r>
          </a:p>
        </p:txBody>
      </p:sp>
    </p:spTree>
    <p:extLst>
      <p:ext uri="{BB962C8B-B14F-4D97-AF65-F5344CB8AC3E}">
        <p14:creationId xmlns:p14="http://schemas.microsoft.com/office/powerpoint/2010/main" val="111778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753</Words>
  <Application>Microsoft Office PowerPoint</Application>
  <PresentationFormat>Custom</PresentationFormat>
  <Paragraphs>72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Retropix</vt:lpstr>
      <vt:lpstr>Söhne</vt:lpstr>
      <vt:lpstr>Public Sans</vt:lpstr>
      <vt:lpstr>Calibri</vt:lpstr>
      <vt:lpstr>Arial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Grey Blue Trendy Retro Digitalism Creative Presentation</dc:title>
  <dc:creator>Malak Alkazem</dc:creator>
  <cp:lastModifiedBy>Malak Alkazem</cp:lastModifiedBy>
  <cp:revision>2</cp:revision>
  <dcterms:created xsi:type="dcterms:W3CDTF">2006-08-16T00:00:00Z</dcterms:created>
  <dcterms:modified xsi:type="dcterms:W3CDTF">2024-04-15T20:28:25Z</dcterms:modified>
  <dc:identifier>DAF965QpPpc</dc:identifier>
</cp:coreProperties>
</file>